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10287000" cx="18288000"/>
  <p:notesSz cx="6858000" cy="9144000"/>
  <p:embeddedFontLst>
    <p:embeddedFont>
      <p:font typeface="League Spartan"/>
      <p:regular r:id="rId56"/>
      <p:bold r:id="rId57"/>
    </p:embeddedFont>
    <p:embeddedFont>
      <p:font typeface="Playfair Display"/>
      <p:regular r:id="rId58"/>
      <p:bold r:id="rId59"/>
      <p:italic r:id="rId60"/>
      <p:boldItalic r:id="rId61"/>
    </p:embeddedFont>
    <p:embeddedFont>
      <p:font typeface="Fira Sans Medium"/>
      <p:regular r:id="rId62"/>
      <p:bold r:id="rId63"/>
      <p:italic r:id="rId64"/>
      <p:boldItalic r:id="rId65"/>
    </p:embeddedFont>
    <p:embeddedFont>
      <p:font typeface="Fira Sans"/>
      <p:regular r:id="rId66"/>
      <p:bold r:id="rId67"/>
      <p:italic r:id="rId68"/>
      <p:boldItalic r:id="rId69"/>
    </p:embeddedFont>
    <p:embeddedFont>
      <p:font typeface="DM Sans"/>
      <p:regular r:id="rId70"/>
      <p:bold r:id="rId71"/>
      <p:italic r:id="rId72"/>
      <p:boldItalic r:id="rId73"/>
    </p:embeddedFont>
    <p:embeddedFont>
      <p:font typeface="Open Sans Light"/>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78" roundtripDataSignature="AMtx7mi1Jn8oEXW+8lDqRmjC3l09baFl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ECDBB3-364C-451F-AC74-1DEC60242736}">
  <a:tblStyle styleId="{39ECDBB3-364C-451F-AC74-1DEC602427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DMSans-boldItalic.fntdata"/><Relationship Id="rId72" Type="http://schemas.openxmlformats.org/officeDocument/2006/relationships/font" Target="fonts/DMSans-italic.fntdata"/><Relationship Id="rId31" Type="http://schemas.openxmlformats.org/officeDocument/2006/relationships/slide" Target="slides/slide24.xml"/><Relationship Id="rId75" Type="http://schemas.openxmlformats.org/officeDocument/2006/relationships/font" Target="fonts/OpenSansLight-bold.fntdata"/><Relationship Id="rId30" Type="http://schemas.openxmlformats.org/officeDocument/2006/relationships/slide" Target="slides/slide23.xml"/><Relationship Id="rId74" Type="http://schemas.openxmlformats.org/officeDocument/2006/relationships/font" Target="fonts/OpenSansLight-regular.fntdata"/><Relationship Id="rId33" Type="http://schemas.openxmlformats.org/officeDocument/2006/relationships/slide" Target="slides/slide26.xml"/><Relationship Id="rId77" Type="http://schemas.openxmlformats.org/officeDocument/2006/relationships/font" Target="fonts/OpenSansLight-boldItalic.fntdata"/><Relationship Id="rId32" Type="http://schemas.openxmlformats.org/officeDocument/2006/relationships/slide" Target="slides/slide25.xml"/><Relationship Id="rId76" Type="http://schemas.openxmlformats.org/officeDocument/2006/relationships/font" Target="fonts/OpenSansLight-italic.fntdata"/><Relationship Id="rId35" Type="http://schemas.openxmlformats.org/officeDocument/2006/relationships/slide" Target="slides/slide28.xml"/><Relationship Id="rId34" Type="http://schemas.openxmlformats.org/officeDocument/2006/relationships/slide" Target="slides/slide27.xml"/><Relationship Id="rId78" Type="http://customschemas.google.com/relationships/presentationmetadata" Target="metadata"/><Relationship Id="rId71" Type="http://schemas.openxmlformats.org/officeDocument/2006/relationships/font" Target="fonts/DMSans-bold.fntdata"/><Relationship Id="rId70" Type="http://schemas.openxmlformats.org/officeDocument/2006/relationships/font" Target="fonts/DMSans-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FiraSansMedium-regular.fntdata"/><Relationship Id="rId61" Type="http://schemas.openxmlformats.org/officeDocument/2006/relationships/font" Target="fonts/PlayfairDisplay-boldItalic.fntdata"/><Relationship Id="rId20" Type="http://schemas.openxmlformats.org/officeDocument/2006/relationships/slide" Target="slides/slide13.xml"/><Relationship Id="rId64" Type="http://schemas.openxmlformats.org/officeDocument/2006/relationships/font" Target="fonts/FiraSansMedium-italic.fntdata"/><Relationship Id="rId63" Type="http://schemas.openxmlformats.org/officeDocument/2006/relationships/font" Target="fonts/FiraSansMedium-bold.fntdata"/><Relationship Id="rId22" Type="http://schemas.openxmlformats.org/officeDocument/2006/relationships/slide" Target="slides/slide15.xml"/><Relationship Id="rId66" Type="http://schemas.openxmlformats.org/officeDocument/2006/relationships/font" Target="fonts/FiraSans-regular.fntdata"/><Relationship Id="rId21" Type="http://schemas.openxmlformats.org/officeDocument/2006/relationships/slide" Target="slides/slide14.xml"/><Relationship Id="rId65" Type="http://schemas.openxmlformats.org/officeDocument/2006/relationships/font" Target="fonts/FiraSansMedium-boldItalic.fntdata"/><Relationship Id="rId24" Type="http://schemas.openxmlformats.org/officeDocument/2006/relationships/slide" Target="slides/slide17.xml"/><Relationship Id="rId68" Type="http://schemas.openxmlformats.org/officeDocument/2006/relationships/font" Target="fonts/FiraSans-italic.fntdata"/><Relationship Id="rId23" Type="http://schemas.openxmlformats.org/officeDocument/2006/relationships/slide" Target="slides/slide16.xml"/><Relationship Id="rId67" Type="http://schemas.openxmlformats.org/officeDocument/2006/relationships/font" Target="fonts/FiraSans-bold.fntdata"/><Relationship Id="rId60" Type="http://schemas.openxmlformats.org/officeDocument/2006/relationships/font" Target="fonts/PlayfairDisplay-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FiraSans-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LeagueSpartan-bold.fntdata"/><Relationship Id="rId12" Type="http://schemas.openxmlformats.org/officeDocument/2006/relationships/slide" Target="slides/slide5.xml"/><Relationship Id="rId56" Type="http://schemas.openxmlformats.org/officeDocument/2006/relationships/font" Target="fonts/LeagueSpartan-regular.fntdata"/><Relationship Id="rId15" Type="http://schemas.openxmlformats.org/officeDocument/2006/relationships/slide" Target="slides/slide8.xml"/><Relationship Id="rId59" Type="http://schemas.openxmlformats.org/officeDocument/2006/relationships/font" Target="fonts/PlayfairDisplay-bold.fntdata"/><Relationship Id="rId14" Type="http://schemas.openxmlformats.org/officeDocument/2006/relationships/slide" Target="slides/slide7.xml"/><Relationship Id="rId58" Type="http://schemas.openxmlformats.org/officeDocument/2006/relationships/font" Target="fonts/PlayfairDisplay-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421ab0be7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g1421ab0be7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 name="Google Shape;36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421ab0be7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1421ab0be77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435507ebe8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1435507ebe8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421ab0be77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g1421ab0be77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421ab0be77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g1421ab0be77_0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421ab0be77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1421ab0be77_0_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421ab0be77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g1421ab0be77_0_3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421ab0be77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1421ab0be77_0_4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421ab0be77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g1421ab0be77_0_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421ab0be77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1421ab0be77_0_4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421ab0be77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1421ab0be77_0_4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421ab0be77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4" name="Google Shape;534;g1421ab0be77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421ab0be77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1421ab0be77_0_5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434bde869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1434bde8695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434035f32b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1434035f32b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434035f32b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1434035f32b_2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434035f32b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1434035f32b_2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434bde869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1434bde8695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434035f32b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1434035f32b_2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434035f32b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1434035f32b_2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434035f32b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1434035f32b_2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434035f32b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434035f32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421ab0be77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2" name="Google Shape;672;g1421ab0be7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434035f32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434035f32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434bde869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434bde869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434bde8695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5" name="Google Shape;705;g1434bde8695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434035f32b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434035f32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434035f32b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434035f32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434035f32b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434035f3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4351a196d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14351a196d3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435507eb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1435507ebe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8399e2752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8399e275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421ab0be77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7" name="Google Shape;777;g1421ab0be77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g1421ab0be77_0_18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g1421ab0be77_0_18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g1421ab0be77_0_18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sp>
        <p:nvSpPr>
          <p:cNvPr id="91" name="Google Shape;91;g1421ab0be77_0_190"/>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g1421ab0be77_0_19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93" name="Google Shape;93;g1421ab0be77_0_19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g1421ab0be77_0_19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g1421ab0be77_0_19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6" name="Shape 96"/>
        <p:cNvGrpSpPr/>
        <p:nvPr/>
      </p:nvGrpSpPr>
      <p:grpSpPr>
        <a:xfrm>
          <a:off x="0" y="0"/>
          <a:ext cx="0" cy="0"/>
          <a:chOff x="0" y="0"/>
          <a:chExt cx="0" cy="0"/>
        </a:xfrm>
      </p:grpSpPr>
      <p:sp>
        <p:nvSpPr>
          <p:cNvPr id="97" name="Google Shape;97;g1421ab0be77_0_1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 name="Google Shape;98;g1421ab0be77_0_19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9" name="Google Shape;99;g1421ab0be77_0_19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g1421ab0be77_0_19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g1421ab0be77_0_19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g1421ab0be77_0_202"/>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chemeClr val="dk1"/>
              </a:buClr>
              <a:buSzPts val="4000"/>
              <a:buFont typeface="Calibri"/>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g1421ab0be77_0_202"/>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05" name="Google Shape;105;g1421ab0be77_0_20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g1421ab0be77_0_20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g1421ab0be77_0_20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g1421ab0be77_0_20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g1421ab0be77_0_208"/>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1" name="Google Shape;111;g1421ab0be77_0_208"/>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2" name="Google Shape;112;g1421ab0be77_0_20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g1421ab0be77_0_20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g1421ab0be77_0_20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g1421ab0be77_0_2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g1421ab0be77_0_215"/>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18" name="Google Shape;118;g1421ab0be77_0_215"/>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19" name="Google Shape;119;g1421ab0be77_0_215"/>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0" name="Google Shape;120;g1421ab0be77_0_215"/>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1" name="Google Shape;121;g1421ab0be77_0_2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g1421ab0be77_0_2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g1421ab0be77_0_2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g1421ab0be77_0_2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g1421ab0be77_0_22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g1421ab0be77_0_22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g1421ab0be77_0_2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g1421ab0be77_0_229"/>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g1421ab0be77_0_22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2" name="Google Shape;132;g1421ab0be77_0_22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3" name="Google Shape;133;g1421ab0be77_0_22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g1421ab0be77_0_22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g1421ab0be77_0_22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g1421ab0be77_0_236"/>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dk1"/>
              </a:buClr>
              <a:buSzPts val="2000"/>
              <a:buFont typeface="Calibri"/>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g1421ab0be77_0_236"/>
          <p:cNvSpPr/>
          <p:nvPr>
            <p:ph idx="2" type="pic"/>
          </p:nvPr>
        </p:nvSpPr>
        <p:spPr>
          <a:xfrm>
            <a:off x="1792288" y="612775"/>
            <a:ext cx="5486400" cy="4114800"/>
          </a:xfrm>
          <a:prstGeom prst="rect">
            <a:avLst/>
          </a:prstGeom>
          <a:noFill/>
          <a:ln>
            <a:noFill/>
          </a:ln>
        </p:spPr>
      </p:sp>
      <p:sp>
        <p:nvSpPr>
          <p:cNvPr id="139" name="Google Shape;139;g1421ab0be77_0_236"/>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0" name="Google Shape;140;g1421ab0be77_0_23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g1421ab0be77_0_23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g1421ab0be77_0_23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g1421ab0be77_0_2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g1421ab0be77_0_243"/>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6" name="Google Shape;146;g1421ab0be77_0_24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g1421ab0be77_0_24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g1421ab0be77_0_24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g1421ab0be77_0_249"/>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g1421ab0be77_0_249"/>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2" name="Google Shape;152;g1421ab0be77_0_24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g1421ab0be77_0_24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g1421ab0be77_0_24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p:nvPr>
            <p:ph idx="2" type="pic"/>
          </p:nvPr>
        </p:nvSpPr>
        <p:spPr>
          <a:xfrm>
            <a:off x="1792288" y="612775"/>
            <a:ext cx="5486400" cy="4114800"/>
          </a:xfrm>
          <a:prstGeom prst="rect">
            <a:avLst/>
          </a:prstGeom>
          <a:noFill/>
          <a:ln>
            <a:noFill/>
          </a:ln>
        </p:spPr>
      </p:sp>
      <p:sp>
        <p:nvSpPr>
          <p:cNvPr id="64" name="Google Shape;64;p2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g1421ab0be77_0_1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2" name="Google Shape;82;g1421ab0be77_0_18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g1421ab0be77_0_18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g1421ab0be77_0_18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g1421ab0be77_0_18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56.png"/><Relationship Id="rId10" Type="http://schemas.openxmlformats.org/officeDocument/2006/relationships/image" Target="../media/image31.png"/><Relationship Id="rId9" Type="http://schemas.openxmlformats.org/officeDocument/2006/relationships/image" Target="../media/image27.png"/><Relationship Id="rId5" Type="http://schemas.openxmlformats.org/officeDocument/2006/relationships/image" Target="../media/image42.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4.png"/><Relationship Id="rId5" Type="http://schemas.openxmlformats.org/officeDocument/2006/relationships/image" Target="../media/image33.png"/><Relationship Id="rId6"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9.png"/><Relationship Id="rId8"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50.png"/><Relationship Id="rId5"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4.png"/><Relationship Id="rId5" Type="http://schemas.openxmlformats.org/officeDocument/2006/relationships/image" Target="../media/image44.png"/><Relationship Id="rId6"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46.png"/><Relationship Id="rId5" Type="http://schemas.openxmlformats.org/officeDocument/2006/relationships/image" Target="../media/image52.png"/><Relationship Id="rId6"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47.png"/><Relationship Id="rId5"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60.png"/><Relationship Id="rId5" Type="http://schemas.openxmlformats.org/officeDocument/2006/relationships/image" Target="../media/image55.png"/><Relationship Id="rId6"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image" Target="../media/image73.png"/><Relationship Id="rId5"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65.jpg"/><Relationship Id="rId6" Type="http://schemas.openxmlformats.org/officeDocument/2006/relationships/image" Target="../media/image82.png"/><Relationship Id="rId7"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88.png"/><Relationship Id="rId5"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74.png"/><Relationship Id="rId6" Type="http://schemas.openxmlformats.org/officeDocument/2006/relationships/image" Target="../media/image67.png"/><Relationship Id="rId7" Type="http://schemas.openxmlformats.org/officeDocument/2006/relationships/image" Target="../media/image72.png"/><Relationship Id="rId8"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65.jpg"/><Relationship Id="rId6" Type="http://schemas.openxmlformats.org/officeDocument/2006/relationships/image" Target="../media/image89.png"/><Relationship Id="rId7" Type="http://schemas.openxmlformats.org/officeDocument/2006/relationships/image" Target="../media/image8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1.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86.png"/><Relationship Id="rId5" Type="http://schemas.openxmlformats.org/officeDocument/2006/relationships/image" Target="../media/image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6.png"/><Relationship Id="rId4" Type="http://schemas.openxmlformats.org/officeDocument/2006/relationships/image" Target="../media/image81.png"/><Relationship Id="rId5" Type="http://schemas.openxmlformats.org/officeDocument/2006/relationships/image" Target="../media/image84.png"/><Relationship Id="rId6" Type="http://schemas.openxmlformats.org/officeDocument/2006/relationships/image" Target="../media/image83.png"/><Relationship Id="rId7"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158" name="Shape 158"/>
        <p:cNvGrpSpPr/>
        <p:nvPr/>
      </p:nvGrpSpPr>
      <p:grpSpPr>
        <a:xfrm>
          <a:off x="0" y="0"/>
          <a:ext cx="0" cy="0"/>
          <a:chOff x="0" y="0"/>
          <a:chExt cx="0" cy="0"/>
        </a:xfrm>
      </p:grpSpPr>
      <p:pic>
        <p:nvPicPr>
          <p:cNvPr id="159" name="Google Shape;159;p1"/>
          <p:cNvPicPr preferRelativeResize="0"/>
          <p:nvPr/>
        </p:nvPicPr>
        <p:blipFill rotWithShape="1">
          <a:blip r:embed="rId3">
            <a:alphaModFix/>
          </a:blip>
          <a:srcRect b="0" l="0" r="0" t="0"/>
          <a:stretch/>
        </p:blipFill>
        <p:spPr>
          <a:xfrm>
            <a:off x="8508528" y="2112986"/>
            <a:ext cx="1270944" cy="604624"/>
          </a:xfrm>
          <a:prstGeom prst="rect">
            <a:avLst/>
          </a:prstGeom>
          <a:noFill/>
          <a:ln>
            <a:noFill/>
          </a:ln>
        </p:spPr>
      </p:pic>
      <p:pic>
        <p:nvPicPr>
          <p:cNvPr id="160" name="Google Shape;160;p1"/>
          <p:cNvPicPr preferRelativeResize="0"/>
          <p:nvPr/>
        </p:nvPicPr>
        <p:blipFill rotWithShape="1">
          <a:blip r:embed="rId4">
            <a:alphaModFix/>
          </a:blip>
          <a:srcRect b="62329" l="0" r="0" t="0"/>
          <a:stretch/>
        </p:blipFill>
        <p:spPr>
          <a:xfrm flipH="1" rot="10800000">
            <a:off x="6483192" y="0"/>
            <a:ext cx="4806533" cy="1810674"/>
          </a:xfrm>
          <a:prstGeom prst="rect">
            <a:avLst/>
          </a:prstGeom>
          <a:noFill/>
          <a:ln>
            <a:noFill/>
          </a:ln>
        </p:spPr>
      </p:pic>
      <p:cxnSp>
        <p:nvCxnSpPr>
          <p:cNvPr id="161" name="Google Shape;161;p1"/>
          <p:cNvCxnSpPr/>
          <p:nvPr/>
        </p:nvCxnSpPr>
        <p:spPr>
          <a:xfrm>
            <a:off x="5603686" y="8229365"/>
            <a:ext cx="879506" cy="0"/>
          </a:xfrm>
          <a:prstGeom prst="straightConnector1">
            <a:avLst/>
          </a:prstGeom>
          <a:noFill/>
          <a:ln cap="flat" cmpd="sng" w="19050">
            <a:solidFill>
              <a:srgbClr val="FFFFFF"/>
            </a:solidFill>
            <a:prstDash val="solid"/>
            <a:round/>
            <a:headEnd len="sm" w="sm" type="none"/>
            <a:tailEnd len="sm" w="sm" type="none"/>
          </a:ln>
        </p:spPr>
      </p:cxnSp>
      <p:cxnSp>
        <p:nvCxnSpPr>
          <p:cNvPr id="162" name="Google Shape;162;p1"/>
          <p:cNvCxnSpPr/>
          <p:nvPr/>
        </p:nvCxnSpPr>
        <p:spPr>
          <a:xfrm>
            <a:off x="11804808" y="8229365"/>
            <a:ext cx="879506" cy="0"/>
          </a:xfrm>
          <a:prstGeom prst="straightConnector1">
            <a:avLst/>
          </a:prstGeom>
          <a:noFill/>
          <a:ln cap="flat" cmpd="sng" w="19050">
            <a:solidFill>
              <a:srgbClr val="FFFFFF"/>
            </a:solidFill>
            <a:prstDash val="solid"/>
            <a:round/>
            <a:headEnd len="sm" w="sm" type="none"/>
            <a:tailEnd len="sm" w="sm" type="none"/>
          </a:ln>
        </p:spPr>
      </p:cxnSp>
      <p:sp>
        <p:nvSpPr>
          <p:cNvPr id="163" name="Google Shape;163;p1"/>
          <p:cNvSpPr/>
          <p:nvPr/>
        </p:nvSpPr>
        <p:spPr>
          <a:xfrm>
            <a:off x="6188883" y="8091407"/>
            <a:ext cx="293650" cy="29496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FAC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11781808" y="8091407"/>
            <a:ext cx="293650" cy="294966"/>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FAC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1"/>
          <p:cNvPicPr preferRelativeResize="0"/>
          <p:nvPr/>
        </p:nvPicPr>
        <p:blipFill rotWithShape="1">
          <a:blip r:embed="rId5">
            <a:alphaModFix/>
          </a:blip>
          <a:srcRect b="4382" l="0" r="0" t="0"/>
          <a:stretch/>
        </p:blipFill>
        <p:spPr>
          <a:xfrm>
            <a:off x="-421290" y="-592592"/>
            <a:ext cx="4267885" cy="3007890"/>
          </a:xfrm>
          <a:prstGeom prst="rect">
            <a:avLst/>
          </a:prstGeom>
          <a:noFill/>
          <a:ln>
            <a:noFill/>
          </a:ln>
        </p:spPr>
      </p:pic>
      <p:pic>
        <p:nvPicPr>
          <p:cNvPr id="166" name="Google Shape;166;p1"/>
          <p:cNvPicPr preferRelativeResize="0"/>
          <p:nvPr/>
        </p:nvPicPr>
        <p:blipFill rotWithShape="1">
          <a:blip r:embed="rId6">
            <a:alphaModFix/>
          </a:blip>
          <a:srcRect b="0" l="0" r="0" t="0"/>
          <a:stretch/>
        </p:blipFill>
        <p:spPr>
          <a:xfrm>
            <a:off x="15578059" y="180106"/>
            <a:ext cx="2391338" cy="2391338"/>
          </a:xfrm>
          <a:prstGeom prst="rect">
            <a:avLst/>
          </a:prstGeom>
          <a:noFill/>
          <a:ln>
            <a:noFill/>
          </a:ln>
        </p:spPr>
      </p:pic>
      <p:sp>
        <p:nvSpPr>
          <p:cNvPr id="167" name="Google Shape;167;p1"/>
          <p:cNvSpPr txBox="1"/>
          <p:nvPr/>
        </p:nvSpPr>
        <p:spPr>
          <a:xfrm>
            <a:off x="1857390" y="6455025"/>
            <a:ext cx="14573100" cy="2244300"/>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Clr>
                <a:srgbClr val="000000"/>
              </a:buClr>
              <a:buSzPts val="4500"/>
              <a:buFont typeface="Arial"/>
              <a:buNone/>
            </a:pPr>
            <a:r>
              <a:rPr b="1" i="0" lang="en-US" sz="4500" u="none" cap="none" strike="noStrike">
                <a:solidFill>
                  <a:srgbClr val="FAFAFA"/>
                </a:solidFill>
                <a:latin typeface="League Spartan"/>
                <a:ea typeface="League Spartan"/>
                <a:cs typeface="League Spartan"/>
                <a:sym typeface="League Spartan"/>
              </a:rPr>
              <a:t>FINAL PROJECT </a:t>
            </a:r>
            <a:endParaRPr b="0" i="0" sz="1400" u="none" cap="none" strike="noStrike">
              <a:solidFill>
                <a:srgbClr val="000000"/>
              </a:solidFill>
              <a:latin typeface="Arial"/>
              <a:ea typeface="Arial"/>
              <a:cs typeface="Arial"/>
              <a:sym typeface="Arial"/>
            </a:endParaRPr>
          </a:p>
          <a:p>
            <a:pPr indent="0" lvl="0" marL="0" marR="0" rtl="0" algn="ctr">
              <a:lnSpc>
                <a:spcPct val="112000"/>
              </a:lnSpc>
              <a:spcBef>
                <a:spcPts val="0"/>
              </a:spcBef>
              <a:spcAft>
                <a:spcPts val="0"/>
              </a:spcAft>
              <a:buClr>
                <a:srgbClr val="000000"/>
              </a:buClr>
              <a:buSzPts val="4500"/>
              <a:buFont typeface="Arial"/>
              <a:buNone/>
            </a:pPr>
            <a:r>
              <a:rPr b="1" i="0" lang="en-US" sz="4500" u="none" cap="none" strike="noStrike">
                <a:solidFill>
                  <a:srgbClr val="FAFAFA"/>
                </a:solidFill>
                <a:latin typeface="League Spartan"/>
                <a:ea typeface="League Spartan"/>
                <a:cs typeface="League Spartan"/>
                <a:sym typeface="League Spartan"/>
              </a:rPr>
              <a:t>Data Science Bootcamp Batch 15 - Group 1</a:t>
            </a:r>
            <a:endParaRPr b="0" i="0" sz="1400" u="none" cap="none" strike="noStrike">
              <a:solidFill>
                <a:srgbClr val="000000"/>
              </a:solidFill>
              <a:latin typeface="Arial"/>
              <a:ea typeface="Arial"/>
              <a:cs typeface="Arial"/>
              <a:sym typeface="Arial"/>
            </a:endParaRPr>
          </a:p>
          <a:p>
            <a:pPr indent="0" lvl="0" marL="0" marR="0" rtl="0" algn="ctr">
              <a:lnSpc>
                <a:spcPct val="112000"/>
              </a:lnSpc>
              <a:spcBef>
                <a:spcPts val="0"/>
              </a:spcBef>
              <a:spcAft>
                <a:spcPts val="0"/>
              </a:spcAft>
              <a:buClr>
                <a:srgbClr val="000000"/>
              </a:buClr>
              <a:buSzPts val="4500"/>
              <a:buFont typeface="Arial"/>
              <a:buNone/>
            </a:pPr>
            <a:r>
              <a:t/>
            </a:r>
            <a:endParaRPr b="1" i="0" sz="4500" u="none" cap="none" strike="noStrike">
              <a:solidFill>
                <a:srgbClr val="FAFAFA"/>
              </a:solidFill>
              <a:latin typeface="League Spartan"/>
              <a:ea typeface="League Spartan"/>
              <a:cs typeface="League Spartan"/>
              <a:sym typeface="League Spartan"/>
            </a:endParaRPr>
          </a:p>
        </p:txBody>
      </p:sp>
      <p:sp>
        <p:nvSpPr>
          <p:cNvPr id="168" name="Google Shape;168;p1"/>
          <p:cNvSpPr txBox="1"/>
          <p:nvPr/>
        </p:nvSpPr>
        <p:spPr>
          <a:xfrm>
            <a:off x="3197581" y="3730504"/>
            <a:ext cx="11892900" cy="928500"/>
          </a:xfrm>
          <a:prstGeom prst="rect">
            <a:avLst/>
          </a:prstGeom>
          <a:noFill/>
          <a:ln>
            <a:noFill/>
          </a:ln>
        </p:spPr>
        <p:txBody>
          <a:bodyPr anchorCtr="0" anchor="t" bIns="0" lIns="0" spcFirstLastPara="1" rIns="0" wrap="square" tIns="0">
            <a:spAutoFit/>
          </a:bodyPr>
          <a:lstStyle/>
          <a:p>
            <a:pPr indent="0" lvl="0" marL="0" marR="0" rtl="0" algn="ctr">
              <a:lnSpc>
                <a:spcPct val="112002"/>
              </a:lnSpc>
              <a:spcBef>
                <a:spcPts val="0"/>
              </a:spcBef>
              <a:spcAft>
                <a:spcPts val="0"/>
              </a:spcAft>
              <a:buClr>
                <a:srgbClr val="000000"/>
              </a:buClr>
              <a:buSzPts val="6032"/>
              <a:buFont typeface="Arial"/>
              <a:buNone/>
            </a:pPr>
            <a:r>
              <a:rPr b="0" i="0" lang="en-US" sz="6032" u="none" cap="none" strike="noStrike">
                <a:solidFill>
                  <a:srgbClr val="FDFDFD"/>
                </a:solidFill>
                <a:latin typeface="Playfair Display"/>
                <a:ea typeface="Playfair Display"/>
                <a:cs typeface="Playfair Display"/>
                <a:sym typeface="Playfair Display"/>
              </a:rPr>
              <a:t> BUSINESS ANALYTICS</a:t>
            </a:r>
            <a:endParaRPr b="0" i="0" sz="1400" u="none" cap="none" strike="noStrike">
              <a:solidFill>
                <a:srgbClr val="000000"/>
              </a:solidFill>
              <a:latin typeface="Arial"/>
              <a:ea typeface="Arial"/>
              <a:cs typeface="Arial"/>
              <a:sym typeface="Arial"/>
            </a:endParaRPr>
          </a:p>
        </p:txBody>
      </p:sp>
      <p:pic>
        <p:nvPicPr>
          <p:cNvPr id="169" name="Google Shape;169;p1"/>
          <p:cNvPicPr preferRelativeResize="0"/>
          <p:nvPr/>
        </p:nvPicPr>
        <p:blipFill rotWithShape="1">
          <a:blip r:embed="rId7">
            <a:alphaModFix/>
          </a:blip>
          <a:srcRect b="0" l="12750" r="0" t="33552"/>
          <a:stretch/>
        </p:blipFill>
        <p:spPr>
          <a:xfrm flipH="1" rot="10800000">
            <a:off x="0" y="8091406"/>
            <a:ext cx="2882943" cy="2195590"/>
          </a:xfrm>
          <a:prstGeom prst="rect">
            <a:avLst/>
          </a:prstGeom>
          <a:noFill/>
          <a:ln>
            <a:noFill/>
          </a:ln>
        </p:spPr>
      </p:pic>
      <p:pic>
        <p:nvPicPr>
          <p:cNvPr id="170" name="Google Shape;170;p1"/>
          <p:cNvPicPr preferRelativeResize="0"/>
          <p:nvPr/>
        </p:nvPicPr>
        <p:blipFill rotWithShape="1">
          <a:blip r:embed="rId7">
            <a:alphaModFix/>
          </a:blip>
          <a:srcRect b="0" l="28675" r="0" t="12700"/>
          <a:stretch/>
        </p:blipFill>
        <p:spPr>
          <a:xfrm flipH="1" rot="5400000">
            <a:off x="15671932" y="7670927"/>
            <a:ext cx="2352597" cy="2879537"/>
          </a:xfrm>
          <a:prstGeom prst="rect">
            <a:avLst/>
          </a:prstGeom>
          <a:noFill/>
          <a:ln>
            <a:noFill/>
          </a:ln>
        </p:spPr>
      </p:pic>
      <p:sp>
        <p:nvSpPr>
          <p:cNvPr id="171" name="Google Shape;171;p1"/>
          <p:cNvSpPr txBox="1"/>
          <p:nvPr/>
        </p:nvSpPr>
        <p:spPr>
          <a:xfrm>
            <a:off x="3197581" y="4559254"/>
            <a:ext cx="11892900" cy="928500"/>
          </a:xfrm>
          <a:prstGeom prst="rect">
            <a:avLst/>
          </a:prstGeom>
          <a:noFill/>
          <a:ln>
            <a:noFill/>
          </a:ln>
        </p:spPr>
        <p:txBody>
          <a:bodyPr anchorCtr="0" anchor="t" bIns="0" lIns="0" spcFirstLastPara="1" rIns="0" wrap="square" tIns="0">
            <a:spAutoFit/>
          </a:bodyPr>
          <a:lstStyle/>
          <a:p>
            <a:pPr indent="0" lvl="0" marL="0" marR="0" rtl="0" algn="ctr">
              <a:lnSpc>
                <a:spcPct val="112002"/>
              </a:lnSpc>
              <a:spcBef>
                <a:spcPts val="0"/>
              </a:spcBef>
              <a:spcAft>
                <a:spcPts val="0"/>
              </a:spcAft>
              <a:buClr>
                <a:srgbClr val="000000"/>
              </a:buClr>
              <a:buSzPts val="6032"/>
              <a:buFont typeface="Arial"/>
              <a:buNone/>
            </a:pPr>
            <a:r>
              <a:rPr b="0" i="0" lang="en-US" sz="6032" u="none" cap="none" strike="noStrike">
                <a:solidFill>
                  <a:srgbClr val="FDFDFD"/>
                </a:solidFill>
                <a:latin typeface="Playfair Display"/>
                <a:ea typeface="Playfair Display"/>
                <a:cs typeface="Playfair Display"/>
                <a:sym typeface="Playfair Display"/>
              </a:rPr>
              <a:t> </a:t>
            </a:r>
            <a:r>
              <a:rPr lang="en-US" sz="4032">
                <a:solidFill>
                  <a:srgbClr val="FDFDFD"/>
                </a:solidFill>
                <a:latin typeface="Playfair Display"/>
                <a:ea typeface="Playfair Display"/>
                <a:cs typeface="Playfair Display"/>
                <a:sym typeface="Playfair Display"/>
              </a:rPr>
              <a:t>Kun Yakitori Business Case</a:t>
            </a:r>
            <a:endParaRPr b="0" i="0" sz="100" u="none" cap="none" strike="noStrike">
              <a:solidFill>
                <a:srgbClr val="000000"/>
              </a:solidFill>
              <a:latin typeface="Arial"/>
              <a:ea typeface="Arial"/>
              <a:cs typeface="Arial"/>
              <a:sym typeface="Arial"/>
            </a:endParaRPr>
          </a:p>
        </p:txBody>
      </p:sp>
      <p:cxnSp>
        <p:nvCxnSpPr>
          <p:cNvPr id="172" name="Google Shape;172;p1"/>
          <p:cNvCxnSpPr/>
          <p:nvPr/>
        </p:nvCxnSpPr>
        <p:spPr>
          <a:xfrm flipH="1" rot="10800000">
            <a:off x="5204725" y="4772025"/>
            <a:ext cx="8062200" cy="204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318" name="Shape 318"/>
        <p:cNvGrpSpPr/>
        <p:nvPr/>
      </p:nvGrpSpPr>
      <p:grpSpPr>
        <a:xfrm>
          <a:off x="0" y="0"/>
          <a:ext cx="0" cy="0"/>
          <a:chOff x="0" y="0"/>
          <a:chExt cx="0" cy="0"/>
        </a:xfrm>
      </p:grpSpPr>
      <p:pic>
        <p:nvPicPr>
          <p:cNvPr id="319" name="Google Shape;319;p11"/>
          <p:cNvPicPr preferRelativeResize="0"/>
          <p:nvPr/>
        </p:nvPicPr>
        <p:blipFill rotWithShape="1">
          <a:blip r:embed="rId3">
            <a:alphaModFix amt="26000"/>
          </a:blip>
          <a:srcRect b="0" l="0" r="0" t="0"/>
          <a:stretch/>
        </p:blipFill>
        <p:spPr>
          <a:xfrm flipH="1" rot="10800000">
            <a:off x="-1062719" y="-1422191"/>
            <a:ext cx="3916508" cy="3916508"/>
          </a:xfrm>
          <a:prstGeom prst="rect">
            <a:avLst/>
          </a:prstGeom>
          <a:noFill/>
          <a:ln>
            <a:noFill/>
          </a:ln>
        </p:spPr>
      </p:pic>
      <p:sp>
        <p:nvSpPr>
          <p:cNvPr id="320" name="Google Shape;320;p11"/>
          <p:cNvSpPr/>
          <p:nvPr/>
        </p:nvSpPr>
        <p:spPr>
          <a:xfrm>
            <a:off x="16559131" y="3814080"/>
            <a:ext cx="1728869" cy="2767274"/>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321" name="Google Shape;321;p11"/>
          <p:cNvPicPr preferRelativeResize="0"/>
          <p:nvPr/>
        </p:nvPicPr>
        <p:blipFill rotWithShape="1">
          <a:blip r:embed="rId4">
            <a:alphaModFix/>
          </a:blip>
          <a:srcRect b="0" l="0" r="0" t="0"/>
          <a:stretch/>
        </p:blipFill>
        <p:spPr>
          <a:xfrm>
            <a:off x="1054857" y="812935"/>
            <a:ext cx="16368709" cy="8196479"/>
          </a:xfrm>
          <a:prstGeom prst="rect">
            <a:avLst/>
          </a:prstGeom>
          <a:noFill/>
          <a:ln>
            <a:noFill/>
          </a:ln>
        </p:spPr>
      </p:pic>
      <p:grpSp>
        <p:nvGrpSpPr>
          <p:cNvPr id="322" name="Google Shape;322;p11"/>
          <p:cNvGrpSpPr/>
          <p:nvPr/>
        </p:nvGrpSpPr>
        <p:grpSpPr>
          <a:xfrm>
            <a:off x="7938245" y="456231"/>
            <a:ext cx="3086100" cy="3194600"/>
            <a:chOff x="0" y="-28575"/>
            <a:chExt cx="812800" cy="841375"/>
          </a:xfrm>
        </p:grpSpPr>
        <p:sp>
          <p:nvSpPr>
            <p:cNvPr id="323" name="Google Shape;323;p11"/>
            <p:cNvSpPr/>
            <p:nvPr/>
          </p:nvSpPr>
          <p:spPr>
            <a:xfrm>
              <a:off x="0" y="0"/>
              <a:ext cx="812800" cy="352205"/>
            </a:xfrm>
            <a:custGeom>
              <a:rect b="b" l="l" r="r" t="t"/>
              <a:pathLst>
                <a:path extrusionOk="0" h="352205" w="812800">
                  <a:moveTo>
                    <a:pt x="0" y="0"/>
                  </a:moveTo>
                  <a:lnTo>
                    <a:pt x="812800" y="0"/>
                  </a:lnTo>
                  <a:lnTo>
                    <a:pt x="812800" y="352205"/>
                  </a:lnTo>
                  <a:lnTo>
                    <a:pt x="0" y="352205"/>
                  </a:lnTo>
                  <a:close/>
                </a:path>
              </a:pathLst>
            </a:custGeom>
            <a:solidFill>
              <a:srgbClr val="1A192E"/>
            </a:solidFill>
            <a:ln>
              <a:noFill/>
            </a:ln>
          </p:spPr>
        </p:sp>
        <p:sp>
          <p:nvSpPr>
            <p:cNvPr id="324" name="Google Shape;324;p11"/>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25" name="Google Shape;325;p11"/>
          <p:cNvSpPr txBox="1"/>
          <p:nvPr/>
        </p:nvSpPr>
        <p:spPr>
          <a:xfrm>
            <a:off x="5086350" y="717685"/>
            <a:ext cx="8115300" cy="87878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5150"/>
              <a:buFont typeface="Arial"/>
              <a:buNone/>
            </a:pPr>
            <a:r>
              <a:rPr b="0" i="0" lang="en-US" sz="5150" u="none" cap="none" strike="noStrike">
                <a:solidFill>
                  <a:srgbClr val="F1C024"/>
                </a:solidFill>
                <a:latin typeface="Arial"/>
                <a:ea typeface="Arial"/>
                <a:cs typeface="Arial"/>
                <a:sym typeface="Arial"/>
              </a:rPr>
              <a:t>Variable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329" name="Shape 329"/>
        <p:cNvGrpSpPr/>
        <p:nvPr/>
      </p:nvGrpSpPr>
      <p:grpSpPr>
        <a:xfrm>
          <a:off x="0" y="0"/>
          <a:ext cx="0" cy="0"/>
          <a:chOff x="0" y="0"/>
          <a:chExt cx="0" cy="0"/>
        </a:xfrm>
      </p:grpSpPr>
      <p:pic>
        <p:nvPicPr>
          <p:cNvPr id="330" name="Google Shape;330;p12"/>
          <p:cNvPicPr preferRelativeResize="0"/>
          <p:nvPr/>
        </p:nvPicPr>
        <p:blipFill rotWithShape="1">
          <a:blip r:embed="rId3">
            <a:alphaModFix amt="26000"/>
          </a:blip>
          <a:srcRect b="0" l="0" r="0" t="0"/>
          <a:stretch/>
        </p:blipFill>
        <p:spPr>
          <a:xfrm flipH="1" rot="10800000">
            <a:off x="-1062719" y="-1422191"/>
            <a:ext cx="3916508" cy="3916508"/>
          </a:xfrm>
          <a:prstGeom prst="rect">
            <a:avLst/>
          </a:prstGeom>
          <a:noFill/>
          <a:ln>
            <a:noFill/>
          </a:ln>
        </p:spPr>
      </p:pic>
      <p:sp>
        <p:nvSpPr>
          <p:cNvPr id="331" name="Google Shape;331;p12"/>
          <p:cNvSpPr/>
          <p:nvPr/>
        </p:nvSpPr>
        <p:spPr>
          <a:xfrm>
            <a:off x="16559131" y="3814080"/>
            <a:ext cx="1728869" cy="2767274"/>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grpSp>
        <p:nvGrpSpPr>
          <p:cNvPr id="332" name="Google Shape;332;p12"/>
          <p:cNvGrpSpPr/>
          <p:nvPr/>
        </p:nvGrpSpPr>
        <p:grpSpPr>
          <a:xfrm>
            <a:off x="7938245" y="456231"/>
            <a:ext cx="3086100" cy="3194600"/>
            <a:chOff x="0" y="-28575"/>
            <a:chExt cx="812800" cy="841375"/>
          </a:xfrm>
        </p:grpSpPr>
        <p:sp>
          <p:nvSpPr>
            <p:cNvPr id="333" name="Google Shape;333;p12"/>
            <p:cNvSpPr/>
            <p:nvPr/>
          </p:nvSpPr>
          <p:spPr>
            <a:xfrm>
              <a:off x="0" y="0"/>
              <a:ext cx="812800" cy="352205"/>
            </a:xfrm>
            <a:custGeom>
              <a:rect b="b" l="l" r="r" t="t"/>
              <a:pathLst>
                <a:path extrusionOk="0" h="352205" w="812800">
                  <a:moveTo>
                    <a:pt x="0" y="0"/>
                  </a:moveTo>
                  <a:lnTo>
                    <a:pt x="812800" y="0"/>
                  </a:lnTo>
                  <a:lnTo>
                    <a:pt x="812800" y="352205"/>
                  </a:lnTo>
                  <a:lnTo>
                    <a:pt x="0" y="352205"/>
                  </a:lnTo>
                  <a:close/>
                </a:path>
              </a:pathLst>
            </a:custGeom>
            <a:solidFill>
              <a:srgbClr val="1A192E"/>
            </a:solidFill>
            <a:ln>
              <a:noFill/>
            </a:ln>
          </p:spPr>
        </p:sp>
        <p:sp>
          <p:nvSpPr>
            <p:cNvPr id="334" name="Google Shape;334;p12"/>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335" name="Google Shape;335;p12"/>
          <p:cNvPicPr preferRelativeResize="0"/>
          <p:nvPr/>
        </p:nvPicPr>
        <p:blipFill rotWithShape="1">
          <a:blip r:embed="rId4">
            <a:alphaModFix/>
          </a:blip>
          <a:srcRect b="0" l="0" r="0" t="0"/>
          <a:stretch/>
        </p:blipFill>
        <p:spPr>
          <a:xfrm>
            <a:off x="1109479" y="1233367"/>
            <a:ext cx="16149821" cy="7859579"/>
          </a:xfrm>
          <a:prstGeom prst="rect">
            <a:avLst/>
          </a:prstGeom>
          <a:noFill/>
          <a:ln>
            <a:noFill/>
          </a:ln>
        </p:spPr>
      </p:pic>
      <p:grpSp>
        <p:nvGrpSpPr>
          <p:cNvPr id="336" name="Google Shape;336;p12"/>
          <p:cNvGrpSpPr/>
          <p:nvPr/>
        </p:nvGrpSpPr>
        <p:grpSpPr>
          <a:xfrm>
            <a:off x="7641340" y="1124871"/>
            <a:ext cx="3086100" cy="3194600"/>
            <a:chOff x="0" y="-28575"/>
            <a:chExt cx="812800" cy="841375"/>
          </a:xfrm>
        </p:grpSpPr>
        <p:sp>
          <p:nvSpPr>
            <p:cNvPr id="337" name="Google Shape;337;p12"/>
            <p:cNvSpPr/>
            <p:nvPr/>
          </p:nvSpPr>
          <p:spPr>
            <a:xfrm>
              <a:off x="0" y="0"/>
              <a:ext cx="812800" cy="352205"/>
            </a:xfrm>
            <a:custGeom>
              <a:rect b="b" l="l" r="r" t="t"/>
              <a:pathLst>
                <a:path extrusionOk="0" h="352205" w="812800">
                  <a:moveTo>
                    <a:pt x="0" y="0"/>
                  </a:moveTo>
                  <a:lnTo>
                    <a:pt x="812800" y="0"/>
                  </a:lnTo>
                  <a:lnTo>
                    <a:pt x="812800" y="352205"/>
                  </a:lnTo>
                  <a:lnTo>
                    <a:pt x="0" y="352205"/>
                  </a:lnTo>
                  <a:close/>
                </a:path>
              </a:pathLst>
            </a:custGeom>
            <a:solidFill>
              <a:srgbClr val="1A192E"/>
            </a:solidFill>
            <a:ln>
              <a:noFill/>
            </a:ln>
          </p:spPr>
        </p:sp>
        <p:sp>
          <p:nvSpPr>
            <p:cNvPr id="338" name="Google Shape;338;p12"/>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9" name="Google Shape;339;p12"/>
          <p:cNvSpPr txBox="1"/>
          <p:nvPr/>
        </p:nvSpPr>
        <p:spPr>
          <a:xfrm>
            <a:off x="5126740" y="1023221"/>
            <a:ext cx="8115300" cy="87878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5150"/>
              <a:buFont typeface="Arial"/>
              <a:buNone/>
            </a:pPr>
            <a:r>
              <a:rPr b="0" i="0" lang="en-US" sz="5150" u="none" cap="none" strike="noStrike">
                <a:solidFill>
                  <a:srgbClr val="F1C024"/>
                </a:solidFill>
                <a:latin typeface="Arial"/>
                <a:ea typeface="Arial"/>
                <a:cs typeface="Arial"/>
                <a:sym typeface="Arial"/>
              </a:rPr>
              <a:t>Variable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343" name="Shape 343"/>
        <p:cNvGrpSpPr/>
        <p:nvPr/>
      </p:nvGrpSpPr>
      <p:grpSpPr>
        <a:xfrm>
          <a:off x="0" y="0"/>
          <a:ext cx="0" cy="0"/>
          <a:chOff x="0" y="0"/>
          <a:chExt cx="0" cy="0"/>
        </a:xfrm>
      </p:grpSpPr>
      <p:pic>
        <p:nvPicPr>
          <p:cNvPr id="344" name="Google Shape;344;p13"/>
          <p:cNvPicPr preferRelativeResize="0"/>
          <p:nvPr/>
        </p:nvPicPr>
        <p:blipFill rotWithShape="1">
          <a:blip r:embed="rId3">
            <a:alphaModFix amt="26000"/>
          </a:blip>
          <a:srcRect b="0" l="0" r="0" t="0"/>
          <a:stretch/>
        </p:blipFill>
        <p:spPr>
          <a:xfrm flipH="1" rot="10800000">
            <a:off x="-1062719" y="-1422191"/>
            <a:ext cx="3916508" cy="3916508"/>
          </a:xfrm>
          <a:prstGeom prst="rect">
            <a:avLst/>
          </a:prstGeom>
          <a:noFill/>
          <a:ln>
            <a:noFill/>
          </a:ln>
        </p:spPr>
      </p:pic>
      <p:sp>
        <p:nvSpPr>
          <p:cNvPr id="345" name="Google Shape;345;p13"/>
          <p:cNvSpPr/>
          <p:nvPr/>
        </p:nvSpPr>
        <p:spPr>
          <a:xfrm>
            <a:off x="16559131" y="3814080"/>
            <a:ext cx="1728869" cy="2767274"/>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grpSp>
        <p:nvGrpSpPr>
          <p:cNvPr id="346" name="Google Shape;346;p13"/>
          <p:cNvGrpSpPr/>
          <p:nvPr/>
        </p:nvGrpSpPr>
        <p:grpSpPr>
          <a:xfrm>
            <a:off x="7938245" y="456231"/>
            <a:ext cx="3086100" cy="3194600"/>
            <a:chOff x="0" y="-28575"/>
            <a:chExt cx="812800" cy="841375"/>
          </a:xfrm>
        </p:grpSpPr>
        <p:sp>
          <p:nvSpPr>
            <p:cNvPr id="347" name="Google Shape;347;p13"/>
            <p:cNvSpPr/>
            <p:nvPr/>
          </p:nvSpPr>
          <p:spPr>
            <a:xfrm>
              <a:off x="0" y="0"/>
              <a:ext cx="812800" cy="352205"/>
            </a:xfrm>
            <a:custGeom>
              <a:rect b="b" l="l" r="r" t="t"/>
              <a:pathLst>
                <a:path extrusionOk="0" h="352205" w="812800">
                  <a:moveTo>
                    <a:pt x="0" y="0"/>
                  </a:moveTo>
                  <a:lnTo>
                    <a:pt x="812800" y="0"/>
                  </a:lnTo>
                  <a:lnTo>
                    <a:pt x="812800" y="352205"/>
                  </a:lnTo>
                  <a:lnTo>
                    <a:pt x="0" y="352205"/>
                  </a:lnTo>
                  <a:close/>
                </a:path>
              </a:pathLst>
            </a:custGeom>
            <a:solidFill>
              <a:srgbClr val="1A192E"/>
            </a:solidFill>
            <a:ln>
              <a:noFill/>
            </a:ln>
          </p:spPr>
        </p:sp>
        <p:sp>
          <p:nvSpPr>
            <p:cNvPr id="348" name="Google Shape;348;p13"/>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49" name="Google Shape;349;p13"/>
          <p:cNvGrpSpPr/>
          <p:nvPr/>
        </p:nvGrpSpPr>
        <p:grpSpPr>
          <a:xfrm>
            <a:off x="7641340" y="1124871"/>
            <a:ext cx="3086100" cy="3194600"/>
            <a:chOff x="0" y="-28575"/>
            <a:chExt cx="812800" cy="841375"/>
          </a:xfrm>
        </p:grpSpPr>
        <p:sp>
          <p:nvSpPr>
            <p:cNvPr id="350" name="Google Shape;350;p13"/>
            <p:cNvSpPr/>
            <p:nvPr/>
          </p:nvSpPr>
          <p:spPr>
            <a:xfrm>
              <a:off x="0" y="0"/>
              <a:ext cx="812800" cy="352205"/>
            </a:xfrm>
            <a:custGeom>
              <a:rect b="b" l="l" r="r" t="t"/>
              <a:pathLst>
                <a:path extrusionOk="0" h="352205" w="812800">
                  <a:moveTo>
                    <a:pt x="0" y="0"/>
                  </a:moveTo>
                  <a:lnTo>
                    <a:pt x="812800" y="0"/>
                  </a:lnTo>
                  <a:lnTo>
                    <a:pt x="812800" y="352205"/>
                  </a:lnTo>
                  <a:lnTo>
                    <a:pt x="0" y="352205"/>
                  </a:lnTo>
                  <a:close/>
                </a:path>
              </a:pathLst>
            </a:custGeom>
            <a:solidFill>
              <a:srgbClr val="1A192E"/>
            </a:solidFill>
            <a:ln>
              <a:noFill/>
            </a:ln>
          </p:spPr>
        </p:sp>
        <p:sp>
          <p:nvSpPr>
            <p:cNvPr id="351" name="Google Shape;351;p13"/>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352" name="Google Shape;352;p13"/>
          <p:cNvPicPr preferRelativeResize="0"/>
          <p:nvPr/>
        </p:nvPicPr>
        <p:blipFill rotWithShape="1">
          <a:blip r:embed="rId4">
            <a:alphaModFix/>
          </a:blip>
          <a:srcRect b="0" l="0" r="0" t="0"/>
          <a:stretch/>
        </p:blipFill>
        <p:spPr>
          <a:xfrm>
            <a:off x="1028700" y="1028700"/>
            <a:ext cx="16044374" cy="8485691"/>
          </a:xfrm>
          <a:prstGeom prst="rect">
            <a:avLst/>
          </a:prstGeom>
          <a:noFill/>
          <a:ln>
            <a:noFill/>
          </a:ln>
        </p:spPr>
      </p:pic>
      <p:grpSp>
        <p:nvGrpSpPr>
          <p:cNvPr id="353" name="Google Shape;353;p13"/>
          <p:cNvGrpSpPr/>
          <p:nvPr/>
        </p:nvGrpSpPr>
        <p:grpSpPr>
          <a:xfrm>
            <a:off x="7641340" y="1124871"/>
            <a:ext cx="3086100" cy="3194600"/>
            <a:chOff x="0" y="-28575"/>
            <a:chExt cx="812800" cy="841375"/>
          </a:xfrm>
        </p:grpSpPr>
        <p:sp>
          <p:nvSpPr>
            <p:cNvPr id="354" name="Google Shape;354;p13"/>
            <p:cNvSpPr/>
            <p:nvPr/>
          </p:nvSpPr>
          <p:spPr>
            <a:xfrm>
              <a:off x="0" y="0"/>
              <a:ext cx="812800" cy="298301"/>
            </a:xfrm>
            <a:custGeom>
              <a:rect b="b" l="l" r="r" t="t"/>
              <a:pathLst>
                <a:path extrusionOk="0" h="298301" w="812800">
                  <a:moveTo>
                    <a:pt x="0" y="0"/>
                  </a:moveTo>
                  <a:lnTo>
                    <a:pt x="812800" y="0"/>
                  </a:lnTo>
                  <a:lnTo>
                    <a:pt x="812800" y="298301"/>
                  </a:lnTo>
                  <a:lnTo>
                    <a:pt x="0" y="298301"/>
                  </a:lnTo>
                  <a:close/>
                </a:path>
              </a:pathLst>
            </a:custGeom>
            <a:solidFill>
              <a:srgbClr val="1A192E"/>
            </a:solidFill>
            <a:ln>
              <a:noFill/>
            </a:ln>
          </p:spPr>
        </p:sp>
        <p:sp>
          <p:nvSpPr>
            <p:cNvPr id="355" name="Google Shape;355;p13"/>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6" name="Google Shape;356;p13"/>
          <p:cNvSpPr txBox="1"/>
          <p:nvPr/>
        </p:nvSpPr>
        <p:spPr>
          <a:xfrm>
            <a:off x="4993237" y="1023221"/>
            <a:ext cx="8115300" cy="87878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5150"/>
              <a:buFont typeface="Arial"/>
              <a:buNone/>
            </a:pPr>
            <a:r>
              <a:rPr b="0" i="0" lang="en-US" sz="5150" u="none" cap="none" strike="noStrike">
                <a:solidFill>
                  <a:srgbClr val="F1C024"/>
                </a:solidFill>
                <a:latin typeface="Arial"/>
                <a:ea typeface="Arial"/>
                <a:cs typeface="Arial"/>
                <a:sym typeface="Arial"/>
              </a:rPr>
              <a:t>Variable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360" name="Shape 360"/>
        <p:cNvGrpSpPr/>
        <p:nvPr/>
      </p:nvGrpSpPr>
      <p:grpSpPr>
        <a:xfrm>
          <a:off x="0" y="0"/>
          <a:ext cx="0" cy="0"/>
          <a:chOff x="0" y="0"/>
          <a:chExt cx="0" cy="0"/>
        </a:xfrm>
      </p:grpSpPr>
      <p:sp>
        <p:nvSpPr>
          <p:cNvPr id="361" name="Google Shape;361;g1421ab0be77_0_0"/>
          <p:cNvSpPr/>
          <p:nvPr/>
        </p:nvSpPr>
        <p:spPr>
          <a:xfrm>
            <a:off x="14433229" y="0"/>
            <a:ext cx="4820413"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sp>
        <p:nvSpPr>
          <p:cNvPr id="362" name="Google Shape;362;g1421ab0be77_0_0"/>
          <p:cNvSpPr txBox="1"/>
          <p:nvPr/>
        </p:nvSpPr>
        <p:spPr>
          <a:xfrm>
            <a:off x="-519075" y="6182164"/>
            <a:ext cx="14573100" cy="692700"/>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Clr>
                <a:srgbClr val="000000"/>
              </a:buClr>
              <a:buSzPts val="4500"/>
              <a:buFont typeface="Arial"/>
              <a:buNone/>
            </a:pPr>
            <a:r>
              <a:rPr lang="en-US" sz="4500">
                <a:solidFill>
                  <a:srgbClr val="FAFAFA"/>
                </a:solidFill>
                <a:latin typeface="League Spartan"/>
                <a:ea typeface="League Spartan"/>
                <a:cs typeface="League Spartan"/>
                <a:sym typeface="League Spartan"/>
              </a:rPr>
              <a:t>Batasan Masalah</a:t>
            </a:r>
            <a:endParaRPr b="0" i="0" sz="4500" u="none" cap="none" strike="noStrike">
              <a:solidFill>
                <a:srgbClr val="FAFAFA"/>
              </a:solidFill>
              <a:latin typeface="League Spartan"/>
              <a:ea typeface="League Spartan"/>
              <a:cs typeface="League Spartan"/>
              <a:sym typeface="League Spartan"/>
            </a:endParaRPr>
          </a:p>
        </p:txBody>
      </p:sp>
      <p:sp>
        <p:nvSpPr>
          <p:cNvPr id="363" name="Google Shape;363;g1421ab0be77_0_0"/>
          <p:cNvSpPr txBox="1"/>
          <p:nvPr/>
        </p:nvSpPr>
        <p:spPr>
          <a:xfrm>
            <a:off x="460225" y="2805175"/>
            <a:ext cx="12846300" cy="2274300"/>
          </a:xfrm>
          <a:prstGeom prst="rect">
            <a:avLst/>
          </a:prstGeom>
          <a:noFill/>
          <a:ln>
            <a:noFill/>
          </a:ln>
        </p:spPr>
        <p:txBody>
          <a:bodyPr anchorCtr="0" anchor="t" bIns="91425" lIns="91425" spcFirstLastPara="1" rIns="91425" wrap="square" tIns="91425">
            <a:spAutoFit/>
          </a:bodyPr>
          <a:lstStyle/>
          <a:p>
            <a:pPr indent="-394398" lvl="0" marL="457200" rtl="0" algn="l">
              <a:lnSpc>
                <a:spcPct val="139984"/>
              </a:lnSpc>
              <a:spcBef>
                <a:spcPts val="0"/>
              </a:spcBef>
              <a:spcAft>
                <a:spcPts val="0"/>
              </a:spcAft>
              <a:buClr>
                <a:srgbClr val="E8E8E8"/>
              </a:buClr>
              <a:buSzPts val="2611"/>
              <a:buFont typeface="DM Sans"/>
              <a:buChar char="●"/>
            </a:pPr>
            <a:r>
              <a:rPr lang="en-US" sz="2611">
                <a:solidFill>
                  <a:srgbClr val="E8E8E8"/>
                </a:solidFill>
                <a:latin typeface="DM Sans"/>
                <a:ea typeface="DM Sans"/>
                <a:cs typeface="DM Sans"/>
                <a:sym typeface="DM Sans"/>
              </a:rPr>
              <a:t>Dataset yang diberikan berupa data transaction</a:t>
            </a:r>
            <a:endParaRPr sz="2611">
              <a:solidFill>
                <a:srgbClr val="E8E8E8"/>
              </a:solidFill>
              <a:latin typeface="DM Sans"/>
              <a:ea typeface="DM Sans"/>
              <a:cs typeface="DM Sans"/>
              <a:sym typeface="DM Sans"/>
            </a:endParaRPr>
          </a:p>
          <a:p>
            <a:pPr indent="-394398" lvl="0" marL="457200" rtl="0" algn="l">
              <a:lnSpc>
                <a:spcPct val="139984"/>
              </a:lnSpc>
              <a:spcBef>
                <a:spcPts val="0"/>
              </a:spcBef>
              <a:spcAft>
                <a:spcPts val="0"/>
              </a:spcAft>
              <a:buClr>
                <a:srgbClr val="E8E8E8"/>
              </a:buClr>
              <a:buSzPts val="2611"/>
              <a:buFont typeface="DM Sans"/>
              <a:buChar char="●"/>
            </a:pPr>
            <a:r>
              <a:rPr lang="en-US" sz="2611">
                <a:solidFill>
                  <a:srgbClr val="E8E8E8"/>
                </a:solidFill>
                <a:latin typeface="DM Sans"/>
                <a:ea typeface="DM Sans"/>
                <a:cs typeface="DM Sans"/>
                <a:sym typeface="DM Sans"/>
              </a:rPr>
              <a:t>Data hanya transaction selama 6 bulan,  selama Desember 2021 - Juni 2022</a:t>
            </a:r>
            <a:endParaRPr sz="2611">
              <a:solidFill>
                <a:srgbClr val="E8E8E8"/>
              </a:solidFill>
              <a:latin typeface="DM Sans"/>
              <a:ea typeface="DM Sans"/>
              <a:cs typeface="DM Sans"/>
              <a:sym typeface="DM Sans"/>
            </a:endParaRPr>
          </a:p>
          <a:p>
            <a:pPr indent="-394398" lvl="0" marL="457200" rtl="0" algn="l">
              <a:lnSpc>
                <a:spcPct val="139984"/>
              </a:lnSpc>
              <a:spcBef>
                <a:spcPts val="0"/>
              </a:spcBef>
              <a:spcAft>
                <a:spcPts val="0"/>
              </a:spcAft>
              <a:buClr>
                <a:srgbClr val="E8E8E8"/>
              </a:buClr>
              <a:buSzPts val="2611"/>
              <a:buFont typeface="DM Sans"/>
              <a:buChar char="●"/>
            </a:pPr>
            <a:r>
              <a:rPr lang="en-US" sz="2611">
                <a:solidFill>
                  <a:srgbClr val="E8E8E8"/>
                </a:solidFill>
                <a:latin typeface="DM Sans"/>
                <a:ea typeface="DM Sans"/>
                <a:cs typeface="DM Sans"/>
                <a:sym typeface="DM Sans"/>
              </a:rPr>
              <a:t>Data record ini berasal dari pembukuan dalam aplikasi POS bernama Hello Bill</a:t>
            </a:r>
            <a:endParaRPr sz="2611">
              <a:solidFill>
                <a:srgbClr val="E8E8E8"/>
              </a:solidFill>
              <a:latin typeface="DM Sans"/>
              <a:ea typeface="DM Sans"/>
              <a:cs typeface="DM Sans"/>
              <a:sym typeface="DM Sans"/>
            </a:endParaRPr>
          </a:p>
          <a:p>
            <a:pPr indent="-394398" lvl="0" marL="457200" rtl="0" algn="l">
              <a:lnSpc>
                <a:spcPct val="139984"/>
              </a:lnSpc>
              <a:spcBef>
                <a:spcPts val="0"/>
              </a:spcBef>
              <a:spcAft>
                <a:spcPts val="0"/>
              </a:spcAft>
              <a:buClr>
                <a:srgbClr val="E8E8E8"/>
              </a:buClr>
              <a:buSzPts val="2611"/>
              <a:buFont typeface="DM Sans"/>
              <a:buChar char="●"/>
            </a:pPr>
            <a:r>
              <a:rPr lang="en-US" sz="2611">
                <a:solidFill>
                  <a:srgbClr val="E8E8E8"/>
                </a:solidFill>
                <a:latin typeface="DM Sans"/>
                <a:ea typeface="DM Sans"/>
                <a:cs typeface="DM Sans"/>
                <a:sym typeface="DM Sans"/>
              </a:rPr>
              <a:t>Jadwal buka pukul 19.00-24.00 WIB</a:t>
            </a:r>
            <a:endParaRPr sz="2611">
              <a:solidFill>
                <a:srgbClr val="E8E8E8"/>
              </a:solidFill>
              <a:latin typeface="DM Sans"/>
              <a:ea typeface="DM Sans"/>
              <a:cs typeface="DM Sans"/>
              <a:sym typeface="DM Sans"/>
            </a:endParaRPr>
          </a:p>
        </p:txBody>
      </p:sp>
      <p:sp>
        <p:nvSpPr>
          <p:cNvPr id="364" name="Google Shape;364;g1421ab0be77_0_0"/>
          <p:cNvSpPr txBox="1"/>
          <p:nvPr/>
        </p:nvSpPr>
        <p:spPr>
          <a:xfrm>
            <a:off x="557125" y="1778525"/>
            <a:ext cx="12371100" cy="877200"/>
          </a:xfrm>
          <a:prstGeom prst="rect">
            <a:avLst/>
          </a:prstGeom>
          <a:noFill/>
          <a:ln>
            <a:noFill/>
          </a:ln>
        </p:spPr>
        <p:txBody>
          <a:bodyPr anchorCtr="0" anchor="t" bIns="91425" lIns="91425" spcFirstLastPara="1" rIns="91425" wrap="square" tIns="91425">
            <a:spAutoFit/>
          </a:bodyPr>
          <a:lstStyle/>
          <a:p>
            <a:pPr indent="0" lvl="0" marL="0" rtl="0" algn="ctr">
              <a:lnSpc>
                <a:spcPct val="112000"/>
              </a:lnSpc>
              <a:spcBef>
                <a:spcPts val="0"/>
              </a:spcBef>
              <a:spcAft>
                <a:spcPts val="0"/>
              </a:spcAft>
              <a:buNone/>
            </a:pPr>
            <a:r>
              <a:rPr lang="en-US" sz="4500">
                <a:solidFill>
                  <a:srgbClr val="FAFAFA"/>
                </a:solidFill>
                <a:latin typeface="League Spartan"/>
                <a:ea typeface="League Spartan"/>
                <a:cs typeface="League Spartan"/>
                <a:sym typeface="League Spartan"/>
              </a:rPr>
              <a:t>Background Dataset Summary</a:t>
            </a:r>
            <a:endParaRPr/>
          </a:p>
        </p:txBody>
      </p:sp>
      <p:sp>
        <p:nvSpPr>
          <p:cNvPr id="365" name="Google Shape;365;g1421ab0be77_0_0"/>
          <p:cNvSpPr txBox="1"/>
          <p:nvPr/>
        </p:nvSpPr>
        <p:spPr>
          <a:xfrm>
            <a:off x="716150" y="7186650"/>
            <a:ext cx="12846300" cy="1711800"/>
          </a:xfrm>
          <a:prstGeom prst="rect">
            <a:avLst/>
          </a:prstGeom>
          <a:noFill/>
          <a:ln>
            <a:noFill/>
          </a:ln>
        </p:spPr>
        <p:txBody>
          <a:bodyPr anchorCtr="0" anchor="t" bIns="91425" lIns="91425" spcFirstLastPara="1" rIns="91425" wrap="square" tIns="91425">
            <a:spAutoFit/>
          </a:bodyPr>
          <a:lstStyle/>
          <a:p>
            <a:pPr indent="-394398" lvl="0" marL="457200" rtl="0" algn="l">
              <a:lnSpc>
                <a:spcPct val="139984"/>
              </a:lnSpc>
              <a:spcBef>
                <a:spcPts val="0"/>
              </a:spcBef>
              <a:spcAft>
                <a:spcPts val="0"/>
              </a:spcAft>
              <a:buClr>
                <a:srgbClr val="E8E8E8"/>
              </a:buClr>
              <a:buSzPts val="2611"/>
              <a:buFont typeface="DM Sans"/>
              <a:buChar char="●"/>
            </a:pPr>
            <a:r>
              <a:rPr lang="en-US" sz="2611">
                <a:solidFill>
                  <a:srgbClr val="E8E8E8"/>
                </a:solidFill>
                <a:latin typeface="DM Sans"/>
                <a:ea typeface="DM Sans"/>
                <a:cs typeface="DM Sans"/>
                <a:sym typeface="DM Sans"/>
              </a:rPr>
              <a:t>Pengolahan data modelling forecasting ataupun prediktif</a:t>
            </a:r>
            <a:endParaRPr sz="2611">
              <a:solidFill>
                <a:srgbClr val="E8E8E8"/>
              </a:solidFill>
              <a:latin typeface="DM Sans"/>
              <a:ea typeface="DM Sans"/>
              <a:cs typeface="DM Sans"/>
              <a:sym typeface="DM Sans"/>
            </a:endParaRPr>
          </a:p>
          <a:p>
            <a:pPr indent="-394398" lvl="0" marL="457200" rtl="0" algn="l">
              <a:lnSpc>
                <a:spcPct val="139984"/>
              </a:lnSpc>
              <a:spcBef>
                <a:spcPts val="0"/>
              </a:spcBef>
              <a:spcAft>
                <a:spcPts val="0"/>
              </a:spcAft>
              <a:buClr>
                <a:srgbClr val="E8E8E8"/>
              </a:buClr>
              <a:buSzPts val="2611"/>
              <a:buFont typeface="DM Sans"/>
              <a:buChar char="●"/>
            </a:pPr>
            <a:r>
              <a:rPr lang="en-US" sz="2611">
                <a:solidFill>
                  <a:srgbClr val="E8E8E8"/>
                </a:solidFill>
                <a:latin typeface="DM Sans"/>
                <a:ea typeface="DM Sans"/>
                <a:cs typeface="DM Sans"/>
                <a:sym typeface="DM Sans"/>
              </a:rPr>
              <a:t>Scope menu yang berubah dan terbatas</a:t>
            </a:r>
            <a:endParaRPr sz="2611">
              <a:solidFill>
                <a:srgbClr val="E8E8E8"/>
              </a:solidFill>
              <a:latin typeface="DM Sans"/>
              <a:ea typeface="DM Sans"/>
              <a:cs typeface="DM Sans"/>
              <a:sym typeface="DM Sans"/>
            </a:endParaRPr>
          </a:p>
          <a:p>
            <a:pPr indent="-394398" lvl="0" marL="457200" rtl="0" algn="l">
              <a:lnSpc>
                <a:spcPct val="139984"/>
              </a:lnSpc>
              <a:spcBef>
                <a:spcPts val="0"/>
              </a:spcBef>
              <a:spcAft>
                <a:spcPts val="0"/>
              </a:spcAft>
              <a:buClr>
                <a:srgbClr val="E8E8E8"/>
              </a:buClr>
              <a:buSzPts val="2611"/>
              <a:buFont typeface="DM Sans"/>
              <a:buChar char="●"/>
            </a:pPr>
            <a:r>
              <a:rPr lang="en-US" sz="2611">
                <a:solidFill>
                  <a:srgbClr val="E8E8E8"/>
                </a:solidFill>
                <a:latin typeface="DM Sans"/>
                <a:ea typeface="DM Sans"/>
                <a:cs typeface="DM Sans"/>
                <a:sym typeface="DM Sans"/>
              </a:rPr>
              <a:t>Pembahasan pengolahan data hanya terfokus pada record transaction</a:t>
            </a:r>
            <a:endParaRPr sz="2611">
              <a:solidFill>
                <a:srgbClr val="E8E8E8"/>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369" name="Shape 369"/>
        <p:cNvGrpSpPr/>
        <p:nvPr/>
      </p:nvGrpSpPr>
      <p:grpSpPr>
        <a:xfrm>
          <a:off x="0" y="0"/>
          <a:ext cx="0" cy="0"/>
          <a:chOff x="0" y="0"/>
          <a:chExt cx="0" cy="0"/>
        </a:xfrm>
      </p:grpSpPr>
      <p:pic>
        <p:nvPicPr>
          <p:cNvPr id="370" name="Google Shape;370;p14"/>
          <p:cNvPicPr preferRelativeResize="0"/>
          <p:nvPr/>
        </p:nvPicPr>
        <p:blipFill rotWithShape="1">
          <a:blip r:embed="rId3">
            <a:alphaModFix amt="26000"/>
          </a:blip>
          <a:srcRect b="0" l="0" r="0" t="0"/>
          <a:stretch/>
        </p:blipFill>
        <p:spPr>
          <a:xfrm flipH="1" rot="10800000">
            <a:off x="-1807446" y="-2403266"/>
            <a:ext cx="4806532" cy="4806532"/>
          </a:xfrm>
          <a:prstGeom prst="rect">
            <a:avLst/>
          </a:prstGeom>
          <a:noFill/>
          <a:ln>
            <a:noFill/>
          </a:ln>
        </p:spPr>
      </p:pic>
      <p:sp>
        <p:nvSpPr>
          <p:cNvPr id="371" name="Google Shape;371;p14"/>
          <p:cNvSpPr/>
          <p:nvPr/>
        </p:nvSpPr>
        <p:spPr>
          <a:xfrm>
            <a:off x="15664815" y="7724521"/>
            <a:ext cx="4179570" cy="4179570"/>
          </a:xfrm>
          <a:custGeom>
            <a:rect b="b" l="l" r="r" t="t"/>
            <a:pathLst>
              <a:path extrusionOk="0"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FFFFF">
              <a:alpha val="1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14"/>
          <p:cNvPicPr preferRelativeResize="0"/>
          <p:nvPr/>
        </p:nvPicPr>
        <p:blipFill>
          <a:blip r:embed="rId4">
            <a:alphaModFix/>
          </a:blip>
          <a:stretch>
            <a:fillRect/>
          </a:stretch>
        </p:blipFill>
        <p:spPr>
          <a:xfrm>
            <a:off x="1206150" y="687425"/>
            <a:ext cx="16017099" cy="9218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376" name="Shape 376"/>
        <p:cNvGrpSpPr/>
        <p:nvPr/>
      </p:nvGrpSpPr>
      <p:grpSpPr>
        <a:xfrm>
          <a:off x="0" y="0"/>
          <a:ext cx="0" cy="0"/>
          <a:chOff x="0" y="0"/>
          <a:chExt cx="0" cy="0"/>
        </a:xfrm>
      </p:grpSpPr>
      <p:sp>
        <p:nvSpPr>
          <p:cNvPr id="377" name="Google Shape;377;p16"/>
          <p:cNvSpPr/>
          <p:nvPr/>
        </p:nvSpPr>
        <p:spPr>
          <a:xfrm>
            <a:off x="1028700" y="976187"/>
            <a:ext cx="16230600" cy="7599101"/>
          </a:xfrm>
          <a:custGeom>
            <a:rect b="b" l="l" r="r" t="t"/>
            <a:pathLst>
              <a:path extrusionOk="0" h="9304166" w="19872376">
                <a:moveTo>
                  <a:pt x="0" y="0"/>
                </a:moveTo>
                <a:lnTo>
                  <a:pt x="0" y="9304166"/>
                </a:lnTo>
                <a:lnTo>
                  <a:pt x="19872376" y="9304166"/>
                </a:lnTo>
                <a:lnTo>
                  <a:pt x="19872376" y="0"/>
                </a:lnTo>
                <a:lnTo>
                  <a:pt x="0" y="0"/>
                </a:lnTo>
                <a:close/>
                <a:moveTo>
                  <a:pt x="19811417" y="9243206"/>
                </a:moveTo>
                <a:lnTo>
                  <a:pt x="59690" y="9243206"/>
                </a:lnTo>
                <a:lnTo>
                  <a:pt x="59690" y="59690"/>
                </a:lnTo>
                <a:lnTo>
                  <a:pt x="19811417" y="59690"/>
                </a:lnTo>
                <a:lnTo>
                  <a:pt x="19811417" y="9243206"/>
                </a:lnTo>
                <a:close/>
              </a:path>
            </a:pathLst>
          </a:custGeom>
          <a:solidFill>
            <a:srgbClr val="F9C041"/>
          </a:solidFill>
          <a:ln>
            <a:noFill/>
          </a:ln>
        </p:spPr>
      </p:sp>
      <p:sp>
        <p:nvSpPr>
          <p:cNvPr id="378" name="Google Shape;378;p16"/>
          <p:cNvSpPr txBox="1"/>
          <p:nvPr/>
        </p:nvSpPr>
        <p:spPr>
          <a:xfrm>
            <a:off x="3340493" y="4205911"/>
            <a:ext cx="11607000" cy="1327500"/>
          </a:xfrm>
          <a:prstGeom prst="rect">
            <a:avLst/>
          </a:prstGeom>
          <a:noFill/>
          <a:ln>
            <a:noFill/>
          </a:ln>
        </p:spPr>
        <p:txBody>
          <a:bodyPr anchorCtr="0" anchor="t" bIns="0" lIns="0" spcFirstLastPara="1" rIns="0" wrap="square" tIns="0">
            <a:spAutoFit/>
          </a:bodyPr>
          <a:lstStyle/>
          <a:p>
            <a:pPr indent="0" lvl="0" marL="0" marR="0" rtl="0" algn="ctr">
              <a:lnSpc>
                <a:spcPct val="108998"/>
              </a:lnSpc>
              <a:spcBef>
                <a:spcPts val="0"/>
              </a:spcBef>
              <a:spcAft>
                <a:spcPts val="0"/>
              </a:spcAft>
              <a:buClr>
                <a:srgbClr val="000000"/>
              </a:buClr>
              <a:buSzPts val="8624"/>
              <a:buFont typeface="Arial"/>
              <a:buNone/>
            </a:pPr>
            <a:r>
              <a:rPr lang="en-US" sz="8624">
                <a:solidFill>
                  <a:srgbClr val="FFFFFF"/>
                </a:solidFill>
              </a:rPr>
              <a:t>Data Preparation</a:t>
            </a:r>
            <a:endParaRPr b="0" i="0" sz="1400" u="none" cap="none" strike="noStrike">
              <a:solidFill>
                <a:srgbClr val="000000"/>
              </a:solidFill>
              <a:latin typeface="Arial"/>
              <a:ea typeface="Arial"/>
              <a:cs typeface="Arial"/>
              <a:sym typeface="Arial"/>
            </a:endParaRPr>
          </a:p>
        </p:txBody>
      </p:sp>
      <p:sp>
        <p:nvSpPr>
          <p:cNvPr id="379" name="Google Shape;379;p16"/>
          <p:cNvSpPr/>
          <p:nvPr/>
        </p:nvSpPr>
        <p:spPr>
          <a:xfrm>
            <a:off x="17423566" y="3759863"/>
            <a:ext cx="864434" cy="2767274"/>
          </a:xfrm>
          <a:custGeom>
            <a:rect b="b" l="l" r="r" t="t"/>
            <a:pathLst>
              <a:path extrusionOk="0" h="1009509" w="315348">
                <a:moveTo>
                  <a:pt x="0" y="0"/>
                </a:moveTo>
                <a:lnTo>
                  <a:pt x="315348" y="0"/>
                </a:lnTo>
                <a:lnTo>
                  <a:pt x="315348" y="1009509"/>
                </a:lnTo>
                <a:lnTo>
                  <a:pt x="0" y="1009509"/>
                </a:lnTo>
                <a:close/>
              </a:path>
            </a:pathLst>
          </a:custGeom>
          <a:solidFill>
            <a:srgbClr val="FCBF01"/>
          </a:solidFill>
          <a:ln>
            <a:noFill/>
          </a:ln>
        </p:spPr>
      </p:sp>
      <p:sp>
        <p:nvSpPr>
          <p:cNvPr id="380" name="Google Shape;380;p16"/>
          <p:cNvSpPr/>
          <p:nvPr/>
        </p:nvSpPr>
        <p:spPr>
          <a:xfrm>
            <a:off x="0" y="3759863"/>
            <a:ext cx="864434" cy="2767274"/>
          </a:xfrm>
          <a:custGeom>
            <a:rect b="b" l="l" r="r" t="t"/>
            <a:pathLst>
              <a:path extrusionOk="0" h="1009509" w="315348">
                <a:moveTo>
                  <a:pt x="0" y="0"/>
                </a:moveTo>
                <a:lnTo>
                  <a:pt x="315348" y="0"/>
                </a:lnTo>
                <a:lnTo>
                  <a:pt x="315348" y="1009509"/>
                </a:lnTo>
                <a:lnTo>
                  <a:pt x="0" y="1009509"/>
                </a:lnTo>
                <a:close/>
              </a:path>
            </a:pathLst>
          </a:custGeom>
          <a:solidFill>
            <a:srgbClr val="FCBF01"/>
          </a:solidFill>
          <a:ln>
            <a:noFill/>
          </a:ln>
        </p:spPr>
      </p:sp>
      <p:pic>
        <p:nvPicPr>
          <p:cNvPr id="381" name="Google Shape;381;p16"/>
          <p:cNvPicPr preferRelativeResize="0"/>
          <p:nvPr/>
        </p:nvPicPr>
        <p:blipFill>
          <a:blip r:embed="rId3">
            <a:alphaModFix/>
          </a:blip>
          <a:stretch>
            <a:fillRect/>
          </a:stretch>
        </p:blipFill>
        <p:spPr>
          <a:xfrm>
            <a:off x="6569100" y="-451900"/>
            <a:ext cx="4762500" cy="4762500"/>
          </a:xfrm>
          <a:prstGeom prst="rect">
            <a:avLst/>
          </a:prstGeom>
          <a:noFill/>
          <a:ln>
            <a:noFill/>
          </a:ln>
        </p:spPr>
      </p:pic>
      <p:pic>
        <p:nvPicPr>
          <p:cNvPr id="382" name="Google Shape;382;p16"/>
          <p:cNvPicPr preferRelativeResize="0"/>
          <p:nvPr/>
        </p:nvPicPr>
        <p:blipFill>
          <a:blip r:embed="rId4">
            <a:alphaModFix/>
          </a:blip>
          <a:stretch>
            <a:fillRect/>
          </a:stretch>
        </p:blipFill>
        <p:spPr>
          <a:xfrm>
            <a:off x="7473850" y="6087050"/>
            <a:ext cx="3340300" cy="3340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386" name="Shape 386"/>
        <p:cNvGrpSpPr/>
        <p:nvPr/>
      </p:nvGrpSpPr>
      <p:grpSpPr>
        <a:xfrm>
          <a:off x="0" y="0"/>
          <a:ext cx="0" cy="0"/>
          <a:chOff x="0" y="0"/>
          <a:chExt cx="0" cy="0"/>
        </a:xfrm>
      </p:grpSpPr>
      <p:pic>
        <p:nvPicPr>
          <p:cNvPr id="387" name="Google Shape;387;g1421ab0be77_0_163"/>
          <p:cNvPicPr preferRelativeResize="0"/>
          <p:nvPr/>
        </p:nvPicPr>
        <p:blipFill rotWithShape="1">
          <a:blip r:embed="rId3">
            <a:alphaModFix/>
          </a:blip>
          <a:srcRect b="0" l="0" r="0" t="0"/>
          <a:stretch/>
        </p:blipFill>
        <p:spPr>
          <a:xfrm>
            <a:off x="3428984" y="8262877"/>
            <a:ext cx="5956979" cy="1559645"/>
          </a:xfrm>
          <a:prstGeom prst="rect">
            <a:avLst/>
          </a:prstGeom>
          <a:noFill/>
          <a:ln>
            <a:noFill/>
          </a:ln>
        </p:spPr>
      </p:pic>
      <p:pic>
        <p:nvPicPr>
          <p:cNvPr id="388" name="Google Shape;388;g1421ab0be77_0_163"/>
          <p:cNvPicPr preferRelativeResize="0"/>
          <p:nvPr/>
        </p:nvPicPr>
        <p:blipFill rotWithShape="1">
          <a:blip r:embed="rId4">
            <a:alphaModFix amt="66000"/>
          </a:blip>
          <a:srcRect b="0" l="0" r="0" t="0"/>
          <a:stretch/>
        </p:blipFill>
        <p:spPr>
          <a:xfrm rot="-5400000">
            <a:off x="-2053101" y="-2080906"/>
            <a:ext cx="5482085" cy="5482084"/>
          </a:xfrm>
          <a:prstGeom prst="rect">
            <a:avLst/>
          </a:prstGeom>
          <a:noFill/>
          <a:ln>
            <a:noFill/>
          </a:ln>
        </p:spPr>
      </p:pic>
      <p:pic>
        <p:nvPicPr>
          <p:cNvPr id="389" name="Google Shape;389;g1421ab0be77_0_163"/>
          <p:cNvPicPr preferRelativeResize="0"/>
          <p:nvPr/>
        </p:nvPicPr>
        <p:blipFill rotWithShape="1">
          <a:blip r:embed="rId5">
            <a:alphaModFix/>
          </a:blip>
          <a:srcRect b="0" l="0" r="0" t="0"/>
          <a:stretch/>
        </p:blipFill>
        <p:spPr>
          <a:xfrm>
            <a:off x="13169025" y="5512849"/>
            <a:ext cx="4429075" cy="4429075"/>
          </a:xfrm>
          <a:prstGeom prst="rect">
            <a:avLst/>
          </a:prstGeom>
          <a:noFill/>
          <a:ln>
            <a:noFill/>
          </a:ln>
        </p:spPr>
      </p:pic>
      <p:pic>
        <p:nvPicPr>
          <p:cNvPr id="390" name="Google Shape;390;g1421ab0be77_0_163"/>
          <p:cNvPicPr preferRelativeResize="0"/>
          <p:nvPr/>
        </p:nvPicPr>
        <p:blipFill rotWithShape="1">
          <a:blip r:embed="rId6">
            <a:alphaModFix/>
          </a:blip>
          <a:srcRect b="0" l="0" r="0" t="0"/>
          <a:stretch/>
        </p:blipFill>
        <p:spPr>
          <a:xfrm>
            <a:off x="4495972" y="3129487"/>
            <a:ext cx="834444" cy="834444"/>
          </a:xfrm>
          <a:prstGeom prst="rect">
            <a:avLst/>
          </a:prstGeom>
          <a:noFill/>
          <a:ln>
            <a:noFill/>
          </a:ln>
        </p:spPr>
      </p:pic>
      <p:pic>
        <p:nvPicPr>
          <p:cNvPr id="391" name="Google Shape;391;g1421ab0be77_0_163"/>
          <p:cNvPicPr preferRelativeResize="0"/>
          <p:nvPr/>
        </p:nvPicPr>
        <p:blipFill rotWithShape="1">
          <a:blip r:embed="rId3">
            <a:alphaModFix/>
          </a:blip>
          <a:srcRect b="0" l="0" r="0" t="0"/>
          <a:stretch/>
        </p:blipFill>
        <p:spPr>
          <a:xfrm>
            <a:off x="3428984" y="4592580"/>
            <a:ext cx="5956979" cy="1559645"/>
          </a:xfrm>
          <a:prstGeom prst="rect">
            <a:avLst/>
          </a:prstGeom>
          <a:noFill/>
          <a:ln>
            <a:noFill/>
          </a:ln>
        </p:spPr>
      </p:pic>
      <p:pic>
        <p:nvPicPr>
          <p:cNvPr id="392" name="Google Shape;392;g1421ab0be77_0_163"/>
          <p:cNvPicPr preferRelativeResize="0"/>
          <p:nvPr/>
        </p:nvPicPr>
        <p:blipFill rotWithShape="1">
          <a:blip r:embed="rId7">
            <a:alphaModFix/>
          </a:blip>
          <a:srcRect b="0" l="0" r="0" t="0"/>
          <a:stretch/>
        </p:blipFill>
        <p:spPr>
          <a:xfrm>
            <a:off x="2082584" y="4927900"/>
            <a:ext cx="886121" cy="886121"/>
          </a:xfrm>
          <a:prstGeom prst="rect">
            <a:avLst/>
          </a:prstGeom>
          <a:noFill/>
          <a:ln>
            <a:noFill/>
          </a:ln>
        </p:spPr>
      </p:pic>
      <p:pic>
        <p:nvPicPr>
          <p:cNvPr id="393" name="Google Shape;393;g1421ab0be77_0_163"/>
          <p:cNvPicPr preferRelativeResize="0"/>
          <p:nvPr/>
        </p:nvPicPr>
        <p:blipFill rotWithShape="1">
          <a:blip r:embed="rId8">
            <a:alphaModFix/>
          </a:blip>
          <a:srcRect b="0" l="0" r="0" t="0"/>
          <a:stretch/>
        </p:blipFill>
        <p:spPr>
          <a:xfrm>
            <a:off x="4444294" y="6776245"/>
            <a:ext cx="886121" cy="886121"/>
          </a:xfrm>
          <a:prstGeom prst="rect">
            <a:avLst/>
          </a:prstGeom>
          <a:noFill/>
          <a:ln>
            <a:noFill/>
          </a:ln>
        </p:spPr>
      </p:pic>
      <p:pic>
        <p:nvPicPr>
          <p:cNvPr id="394" name="Google Shape;394;g1421ab0be77_0_163"/>
          <p:cNvPicPr preferRelativeResize="0"/>
          <p:nvPr/>
        </p:nvPicPr>
        <p:blipFill rotWithShape="1">
          <a:blip r:embed="rId9">
            <a:alphaModFix/>
          </a:blip>
          <a:srcRect b="0" l="0" r="0" t="0"/>
          <a:stretch/>
        </p:blipFill>
        <p:spPr>
          <a:xfrm>
            <a:off x="2110039" y="8605821"/>
            <a:ext cx="831204" cy="831204"/>
          </a:xfrm>
          <a:prstGeom prst="rect">
            <a:avLst/>
          </a:prstGeom>
          <a:noFill/>
          <a:ln>
            <a:noFill/>
          </a:ln>
        </p:spPr>
      </p:pic>
      <p:pic>
        <p:nvPicPr>
          <p:cNvPr id="395" name="Google Shape;395;g1421ab0be77_0_163"/>
          <p:cNvPicPr preferRelativeResize="0"/>
          <p:nvPr/>
        </p:nvPicPr>
        <p:blipFill rotWithShape="1">
          <a:blip r:embed="rId3">
            <a:alphaModFix/>
          </a:blip>
          <a:srcRect b="0" l="0" r="0" t="0"/>
          <a:stretch/>
        </p:blipFill>
        <p:spPr>
          <a:xfrm>
            <a:off x="5693123" y="2779598"/>
            <a:ext cx="5956979" cy="1559645"/>
          </a:xfrm>
          <a:prstGeom prst="rect">
            <a:avLst/>
          </a:prstGeom>
          <a:noFill/>
          <a:ln>
            <a:noFill/>
          </a:ln>
        </p:spPr>
      </p:pic>
      <p:pic>
        <p:nvPicPr>
          <p:cNvPr id="396" name="Google Shape;396;g1421ab0be77_0_163"/>
          <p:cNvPicPr preferRelativeResize="0"/>
          <p:nvPr/>
        </p:nvPicPr>
        <p:blipFill rotWithShape="1">
          <a:blip r:embed="rId3">
            <a:alphaModFix/>
          </a:blip>
          <a:srcRect b="0" l="0" r="0" t="0"/>
          <a:stretch/>
        </p:blipFill>
        <p:spPr>
          <a:xfrm>
            <a:off x="5693123" y="6457026"/>
            <a:ext cx="6103196" cy="1597928"/>
          </a:xfrm>
          <a:prstGeom prst="rect">
            <a:avLst/>
          </a:prstGeom>
          <a:noFill/>
          <a:ln>
            <a:noFill/>
          </a:ln>
        </p:spPr>
      </p:pic>
      <p:sp>
        <p:nvSpPr>
          <p:cNvPr id="397" name="Google Shape;397;g1421ab0be77_0_163"/>
          <p:cNvSpPr txBox="1"/>
          <p:nvPr/>
        </p:nvSpPr>
        <p:spPr>
          <a:xfrm>
            <a:off x="6731451" y="3344028"/>
            <a:ext cx="6224100" cy="215400"/>
          </a:xfrm>
          <a:prstGeom prst="rect">
            <a:avLst/>
          </a:prstGeom>
          <a:noFill/>
          <a:ln>
            <a:noFill/>
          </a:ln>
        </p:spPr>
        <p:txBody>
          <a:bodyPr anchorCtr="0" anchor="t" bIns="0" lIns="0" spcFirstLastPara="1" rIns="0" wrap="square" tIns="0">
            <a:spAutoFit/>
          </a:bodyPr>
          <a:lstStyle/>
          <a:p>
            <a:pPr indent="0" lvl="0" marL="0" marR="0" rtl="0" algn="l">
              <a:lnSpc>
                <a:spcPct val="140024"/>
              </a:lnSpc>
              <a:spcBef>
                <a:spcPts val="0"/>
              </a:spcBef>
              <a:spcAft>
                <a:spcPts val="0"/>
              </a:spcAft>
              <a:buNone/>
            </a:pPr>
            <a:r>
              <a:t/>
            </a:r>
            <a:endParaRPr/>
          </a:p>
        </p:txBody>
      </p:sp>
      <p:sp>
        <p:nvSpPr>
          <p:cNvPr id="398" name="Google Shape;398;g1421ab0be77_0_163"/>
          <p:cNvSpPr txBox="1"/>
          <p:nvPr/>
        </p:nvSpPr>
        <p:spPr>
          <a:xfrm>
            <a:off x="4001314" y="8828976"/>
            <a:ext cx="6224100" cy="384900"/>
          </a:xfrm>
          <a:prstGeom prst="rect">
            <a:avLst/>
          </a:prstGeom>
          <a:noFill/>
          <a:ln>
            <a:noFill/>
          </a:ln>
        </p:spPr>
        <p:txBody>
          <a:bodyPr anchorCtr="0" anchor="t" bIns="0" lIns="0" spcFirstLastPara="1" rIns="0" wrap="square" tIns="0">
            <a:spAutoFit/>
          </a:bodyPr>
          <a:lstStyle/>
          <a:p>
            <a:pPr indent="0" lvl="0" marL="0" marR="0" rtl="0" algn="l">
              <a:lnSpc>
                <a:spcPct val="140024"/>
              </a:lnSpc>
              <a:spcBef>
                <a:spcPts val="0"/>
              </a:spcBef>
              <a:spcAft>
                <a:spcPts val="0"/>
              </a:spcAft>
              <a:buNone/>
            </a:pPr>
            <a:r>
              <a:rPr b="1" lang="en-US" sz="2501">
                <a:latin typeface="DM Sans"/>
                <a:ea typeface="DM Sans"/>
                <a:cs typeface="DM Sans"/>
                <a:sym typeface="DM Sans"/>
              </a:rPr>
              <a:t>Check</a:t>
            </a:r>
            <a:r>
              <a:rPr b="1" i="0" lang="en-US" sz="2501" u="none" cap="none" strike="noStrike">
                <a:solidFill>
                  <a:srgbClr val="000000"/>
                </a:solidFill>
                <a:latin typeface="DM Sans"/>
                <a:ea typeface="DM Sans"/>
                <a:cs typeface="DM Sans"/>
                <a:sym typeface="DM Sans"/>
              </a:rPr>
              <a:t> Duplicated Data</a:t>
            </a:r>
            <a:endParaRPr/>
          </a:p>
        </p:txBody>
      </p:sp>
      <p:sp>
        <p:nvSpPr>
          <p:cNvPr id="399" name="Google Shape;399;g1421ab0be77_0_163"/>
          <p:cNvSpPr txBox="1"/>
          <p:nvPr/>
        </p:nvSpPr>
        <p:spPr>
          <a:xfrm>
            <a:off x="6612626" y="3097413"/>
            <a:ext cx="6224100" cy="924000"/>
          </a:xfrm>
          <a:prstGeom prst="rect">
            <a:avLst/>
          </a:prstGeom>
          <a:noFill/>
          <a:ln>
            <a:noFill/>
          </a:ln>
        </p:spPr>
        <p:txBody>
          <a:bodyPr anchorCtr="0" anchor="t" bIns="0" lIns="0" spcFirstLastPara="1" rIns="0" wrap="square" tIns="0">
            <a:spAutoFit/>
          </a:bodyPr>
          <a:lstStyle/>
          <a:p>
            <a:pPr indent="0" lvl="0" marL="0" marR="0" rtl="0" algn="l">
              <a:lnSpc>
                <a:spcPct val="140024"/>
              </a:lnSpc>
              <a:spcBef>
                <a:spcPts val="0"/>
              </a:spcBef>
              <a:spcAft>
                <a:spcPts val="0"/>
              </a:spcAft>
              <a:buNone/>
            </a:pPr>
            <a:r>
              <a:rPr b="1" i="0" lang="en-US" sz="2501" u="none" cap="none" strike="noStrike">
                <a:solidFill>
                  <a:srgbClr val="000000"/>
                </a:solidFill>
                <a:latin typeface="DM Sans"/>
                <a:ea typeface="DM Sans"/>
                <a:cs typeface="DM Sans"/>
                <a:sym typeface="DM Sans"/>
              </a:rPr>
              <a:t>Drop Unnecesary </a:t>
            </a:r>
            <a:endParaRPr/>
          </a:p>
          <a:p>
            <a:pPr indent="0" lvl="0" marL="0" marR="0" rtl="0" algn="just">
              <a:lnSpc>
                <a:spcPct val="140024"/>
              </a:lnSpc>
              <a:spcBef>
                <a:spcPts val="0"/>
              </a:spcBef>
              <a:spcAft>
                <a:spcPts val="0"/>
              </a:spcAft>
              <a:buNone/>
            </a:pPr>
            <a:r>
              <a:rPr b="1" i="0" lang="en-US" sz="2501" u="none" cap="none" strike="noStrike">
                <a:solidFill>
                  <a:srgbClr val="000000"/>
                </a:solidFill>
                <a:latin typeface="DM Sans"/>
                <a:ea typeface="DM Sans"/>
                <a:cs typeface="DM Sans"/>
                <a:sym typeface="DM Sans"/>
              </a:rPr>
              <a:t>Column (Variable)</a:t>
            </a:r>
            <a:endParaRPr/>
          </a:p>
        </p:txBody>
      </p:sp>
      <p:sp>
        <p:nvSpPr>
          <p:cNvPr id="400" name="Google Shape;400;g1421ab0be77_0_163"/>
          <p:cNvSpPr txBox="1"/>
          <p:nvPr/>
        </p:nvSpPr>
        <p:spPr>
          <a:xfrm>
            <a:off x="6411639" y="6893570"/>
            <a:ext cx="3341700" cy="924000"/>
          </a:xfrm>
          <a:prstGeom prst="rect">
            <a:avLst/>
          </a:prstGeom>
          <a:noFill/>
          <a:ln>
            <a:noFill/>
          </a:ln>
        </p:spPr>
        <p:txBody>
          <a:bodyPr anchorCtr="0" anchor="t" bIns="0" lIns="0" spcFirstLastPara="1" rIns="0" wrap="square" tIns="0">
            <a:spAutoFit/>
          </a:bodyPr>
          <a:lstStyle/>
          <a:p>
            <a:pPr indent="0" lvl="0" marL="0" marR="0" rtl="0" algn="l">
              <a:lnSpc>
                <a:spcPct val="140024"/>
              </a:lnSpc>
              <a:spcBef>
                <a:spcPts val="0"/>
              </a:spcBef>
              <a:spcAft>
                <a:spcPts val="0"/>
              </a:spcAft>
              <a:buNone/>
            </a:pPr>
            <a:r>
              <a:rPr b="1" i="0" lang="en-US" sz="2501" u="none" cap="none" strike="noStrike">
                <a:solidFill>
                  <a:srgbClr val="000000"/>
                </a:solidFill>
                <a:latin typeface="DM Sans"/>
                <a:ea typeface="DM Sans"/>
                <a:cs typeface="DM Sans"/>
                <a:sym typeface="DM Sans"/>
              </a:rPr>
              <a:t>Handling Inconsistent Value in Data</a:t>
            </a:r>
            <a:endParaRPr/>
          </a:p>
        </p:txBody>
      </p:sp>
      <p:sp>
        <p:nvSpPr>
          <p:cNvPr id="401" name="Google Shape;401;g1421ab0be77_0_163"/>
          <p:cNvSpPr txBox="1"/>
          <p:nvPr/>
        </p:nvSpPr>
        <p:spPr>
          <a:xfrm>
            <a:off x="1688250" y="1013500"/>
            <a:ext cx="9630000" cy="977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5150">
                <a:solidFill>
                  <a:srgbClr val="F1C024"/>
                </a:solidFill>
              </a:rPr>
              <a:t>Data Cleaning Process</a:t>
            </a:r>
            <a:endParaRPr/>
          </a:p>
        </p:txBody>
      </p:sp>
      <p:sp>
        <p:nvSpPr>
          <p:cNvPr id="402" name="Google Shape;402;g1421ab0be77_0_163"/>
          <p:cNvSpPr txBox="1"/>
          <p:nvPr/>
        </p:nvSpPr>
        <p:spPr>
          <a:xfrm>
            <a:off x="4089713" y="5113288"/>
            <a:ext cx="4429200" cy="569700"/>
          </a:xfrm>
          <a:prstGeom prst="rect">
            <a:avLst/>
          </a:prstGeom>
          <a:noFill/>
          <a:ln>
            <a:noFill/>
          </a:ln>
        </p:spPr>
        <p:txBody>
          <a:bodyPr anchorCtr="0" anchor="t" bIns="91425" lIns="91425" spcFirstLastPara="1" rIns="91425" wrap="square" tIns="91425">
            <a:spAutoFit/>
          </a:bodyPr>
          <a:lstStyle/>
          <a:p>
            <a:pPr indent="0" lvl="0" marL="0" rtl="0" algn="l">
              <a:lnSpc>
                <a:spcPct val="140024"/>
              </a:lnSpc>
              <a:spcBef>
                <a:spcPts val="0"/>
              </a:spcBef>
              <a:spcAft>
                <a:spcPts val="0"/>
              </a:spcAft>
              <a:buNone/>
            </a:pPr>
            <a:r>
              <a:rPr b="1" lang="en-US" sz="2501">
                <a:solidFill>
                  <a:schemeClr val="dk1"/>
                </a:solidFill>
                <a:latin typeface="DM Sans"/>
                <a:ea typeface="DM Sans"/>
                <a:cs typeface="DM Sans"/>
                <a:sym typeface="DM Sans"/>
              </a:rPr>
              <a:t>Handling Missing Values</a:t>
            </a:r>
            <a:endParaRPr>
              <a:solidFill>
                <a:schemeClr val="dk1"/>
              </a:solidFill>
            </a:endParaRPr>
          </a:p>
        </p:txBody>
      </p:sp>
      <p:sp>
        <p:nvSpPr>
          <p:cNvPr id="403" name="Google Shape;403;g1421ab0be77_0_163"/>
          <p:cNvSpPr/>
          <p:nvPr/>
        </p:nvSpPr>
        <p:spPr>
          <a:xfrm>
            <a:off x="16559131" y="38140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404" name="Google Shape;404;g1421ab0be77_0_163"/>
          <p:cNvPicPr preferRelativeResize="0"/>
          <p:nvPr/>
        </p:nvPicPr>
        <p:blipFill>
          <a:blip r:embed="rId10">
            <a:alphaModFix/>
          </a:blip>
          <a:stretch>
            <a:fillRect/>
          </a:stretch>
        </p:blipFill>
        <p:spPr>
          <a:xfrm>
            <a:off x="12955550" y="462600"/>
            <a:ext cx="4129975" cy="4129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408" name="Shape 408"/>
        <p:cNvGrpSpPr/>
        <p:nvPr/>
      </p:nvGrpSpPr>
      <p:grpSpPr>
        <a:xfrm>
          <a:off x="0" y="0"/>
          <a:ext cx="0" cy="0"/>
          <a:chOff x="0" y="0"/>
          <a:chExt cx="0" cy="0"/>
        </a:xfrm>
      </p:grpSpPr>
      <p:sp>
        <p:nvSpPr>
          <p:cNvPr id="409" name="Google Shape;409;p15"/>
          <p:cNvSpPr txBox="1"/>
          <p:nvPr/>
        </p:nvSpPr>
        <p:spPr>
          <a:xfrm>
            <a:off x="1277175" y="277150"/>
            <a:ext cx="12051900" cy="877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500">
                <a:solidFill>
                  <a:schemeClr val="lt1"/>
                </a:solidFill>
              </a:rPr>
              <a:t>Drop Unnecessary column (variable)</a:t>
            </a:r>
            <a:endParaRPr sz="4500">
              <a:solidFill>
                <a:schemeClr val="lt1"/>
              </a:solidFill>
            </a:endParaRPr>
          </a:p>
        </p:txBody>
      </p:sp>
      <p:pic>
        <p:nvPicPr>
          <p:cNvPr id="410" name="Google Shape;410;p15"/>
          <p:cNvPicPr preferRelativeResize="0"/>
          <p:nvPr/>
        </p:nvPicPr>
        <p:blipFill>
          <a:blip r:embed="rId3">
            <a:alphaModFix/>
          </a:blip>
          <a:stretch>
            <a:fillRect/>
          </a:stretch>
        </p:blipFill>
        <p:spPr>
          <a:xfrm>
            <a:off x="317925" y="2077775"/>
            <a:ext cx="17652150" cy="68398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414" name="Shape 414"/>
        <p:cNvGrpSpPr/>
        <p:nvPr/>
      </p:nvGrpSpPr>
      <p:grpSpPr>
        <a:xfrm>
          <a:off x="0" y="0"/>
          <a:ext cx="0" cy="0"/>
          <a:chOff x="0" y="0"/>
          <a:chExt cx="0" cy="0"/>
        </a:xfrm>
      </p:grpSpPr>
      <p:sp>
        <p:nvSpPr>
          <p:cNvPr id="415" name="Google Shape;415;g1435507ebe8_1_20"/>
          <p:cNvSpPr txBox="1"/>
          <p:nvPr/>
        </p:nvSpPr>
        <p:spPr>
          <a:xfrm>
            <a:off x="1277175" y="277150"/>
            <a:ext cx="12051900" cy="877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500">
                <a:solidFill>
                  <a:schemeClr val="lt1"/>
                </a:solidFill>
              </a:rPr>
              <a:t>Drop Unnecessary column (variable)</a:t>
            </a:r>
            <a:endParaRPr sz="4500">
              <a:solidFill>
                <a:schemeClr val="lt1"/>
              </a:solidFill>
            </a:endParaRPr>
          </a:p>
        </p:txBody>
      </p:sp>
      <p:pic>
        <p:nvPicPr>
          <p:cNvPr id="416" name="Google Shape;416;g1435507ebe8_1_20"/>
          <p:cNvPicPr preferRelativeResize="0"/>
          <p:nvPr/>
        </p:nvPicPr>
        <p:blipFill>
          <a:blip r:embed="rId3">
            <a:alphaModFix/>
          </a:blip>
          <a:stretch>
            <a:fillRect/>
          </a:stretch>
        </p:blipFill>
        <p:spPr>
          <a:xfrm>
            <a:off x="228750" y="2083525"/>
            <a:ext cx="17620949" cy="6119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420" name="Shape 420"/>
        <p:cNvGrpSpPr/>
        <p:nvPr/>
      </p:nvGrpSpPr>
      <p:grpSpPr>
        <a:xfrm>
          <a:off x="0" y="0"/>
          <a:ext cx="0" cy="0"/>
          <a:chOff x="0" y="0"/>
          <a:chExt cx="0" cy="0"/>
        </a:xfrm>
      </p:grpSpPr>
      <p:sp>
        <p:nvSpPr>
          <p:cNvPr id="421" name="Google Shape;421;g1421ab0be77_0_319"/>
          <p:cNvSpPr txBox="1"/>
          <p:nvPr/>
        </p:nvSpPr>
        <p:spPr>
          <a:xfrm>
            <a:off x="1277175" y="277150"/>
            <a:ext cx="12051900" cy="877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500">
                <a:solidFill>
                  <a:schemeClr val="lt1"/>
                </a:solidFill>
              </a:rPr>
              <a:t>Handling Missing Values</a:t>
            </a:r>
            <a:endParaRPr sz="4500">
              <a:solidFill>
                <a:schemeClr val="lt1"/>
              </a:solidFill>
            </a:endParaRPr>
          </a:p>
        </p:txBody>
      </p:sp>
      <p:pic>
        <p:nvPicPr>
          <p:cNvPr id="422" name="Google Shape;422;g1421ab0be77_0_319"/>
          <p:cNvPicPr preferRelativeResize="0"/>
          <p:nvPr/>
        </p:nvPicPr>
        <p:blipFill>
          <a:blip r:embed="rId3">
            <a:alphaModFix/>
          </a:blip>
          <a:stretch>
            <a:fillRect/>
          </a:stretch>
        </p:blipFill>
        <p:spPr>
          <a:xfrm>
            <a:off x="13608814" y="-142575"/>
            <a:ext cx="4343400" cy="4343400"/>
          </a:xfrm>
          <a:prstGeom prst="rect">
            <a:avLst/>
          </a:prstGeom>
          <a:noFill/>
          <a:ln>
            <a:noFill/>
          </a:ln>
        </p:spPr>
      </p:pic>
      <p:sp>
        <p:nvSpPr>
          <p:cNvPr id="423" name="Google Shape;423;g1421ab0be77_0_319"/>
          <p:cNvSpPr/>
          <p:nvPr/>
        </p:nvSpPr>
        <p:spPr>
          <a:xfrm>
            <a:off x="16559131" y="38140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424" name="Google Shape;424;g1421ab0be77_0_319"/>
          <p:cNvPicPr preferRelativeResize="0"/>
          <p:nvPr/>
        </p:nvPicPr>
        <p:blipFill rotWithShape="1">
          <a:blip r:embed="rId4">
            <a:alphaModFix/>
          </a:blip>
          <a:srcRect b="0" l="0" r="0" t="0"/>
          <a:stretch/>
        </p:blipFill>
        <p:spPr>
          <a:xfrm>
            <a:off x="14399375" y="6864973"/>
            <a:ext cx="3230050" cy="2826287"/>
          </a:xfrm>
          <a:prstGeom prst="rect">
            <a:avLst/>
          </a:prstGeom>
          <a:noFill/>
          <a:ln>
            <a:noFill/>
          </a:ln>
        </p:spPr>
      </p:pic>
      <p:pic>
        <p:nvPicPr>
          <p:cNvPr id="425" name="Google Shape;425;g1421ab0be77_0_319"/>
          <p:cNvPicPr preferRelativeResize="0"/>
          <p:nvPr/>
        </p:nvPicPr>
        <p:blipFill>
          <a:blip r:embed="rId5">
            <a:alphaModFix/>
          </a:blip>
          <a:stretch>
            <a:fillRect/>
          </a:stretch>
        </p:blipFill>
        <p:spPr>
          <a:xfrm>
            <a:off x="647350" y="8640650"/>
            <a:ext cx="7396176" cy="768433"/>
          </a:xfrm>
          <a:prstGeom prst="rect">
            <a:avLst/>
          </a:prstGeom>
          <a:noFill/>
          <a:ln>
            <a:noFill/>
          </a:ln>
        </p:spPr>
      </p:pic>
      <p:pic>
        <p:nvPicPr>
          <p:cNvPr id="426" name="Google Shape;426;g1421ab0be77_0_319"/>
          <p:cNvPicPr preferRelativeResize="0"/>
          <p:nvPr/>
        </p:nvPicPr>
        <p:blipFill>
          <a:blip r:embed="rId6">
            <a:alphaModFix/>
          </a:blip>
          <a:stretch>
            <a:fillRect/>
          </a:stretch>
        </p:blipFill>
        <p:spPr>
          <a:xfrm>
            <a:off x="647350" y="1349850"/>
            <a:ext cx="7546819" cy="7095300"/>
          </a:xfrm>
          <a:prstGeom prst="rect">
            <a:avLst/>
          </a:prstGeom>
          <a:noFill/>
          <a:ln>
            <a:noFill/>
          </a:ln>
        </p:spPr>
      </p:pic>
      <p:grpSp>
        <p:nvGrpSpPr>
          <p:cNvPr id="427" name="Google Shape;427;g1421ab0be77_0_319"/>
          <p:cNvGrpSpPr/>
          <p:nvPr/>
        </p:nvGrpSpPr>
        <p:grpSpPr>
          <a:xfrm>
            <a:off x="730585" y="1546075"/>
            <a:ext cx="12785051" cy="7302054"/>
            <a:chOff x="0" y="-310031"/>
            <a:chExt cx="3367234" cy="1923162"/>
          </a:xfrm>
        </p:grpSpPr>
        <p:sp>
          <p:nvSpPr>
            <p:cNvPr id="428" name="Google Shape;428;g1421ab0be77_0_319"/>
            <p:cNvSpPr/>
            <p:nvPr/>
          </p:nvSpPr>
          <p:spPr>
            <a:xfrm>
              <a:off x="2084403" y="-310031"/>
              <a:ext cx="1282831"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rtl="0" algn="l">
                <a:lnSpc>
                  <a:spcPct val="140036"/>
                </a:lnSpc>
                <a:spcBef>
                  <a:spcPts val="0"/>
                </a:spcBef>
                <a:spcAft>
                  <a:spcPts val="0"/>
                </a:spcAft>
                <a:buClr>
                  <a:schemeClr val="dk1"/>
                </a:buClr>
                <a:buSzPts val="2525"/>
                <a:buFont typeface="Arial"/>
                <a:buNone/>
              </a:pPr>
              <a:r>
                <a:rPr b="1" lang="en-US" sz="2525">
                  <a:solidFill>
                    <a:schemeClr val="dk1"/>
                  </a:solidFill>
                  <a:latin typeface="DM Sans"/>
                  <a:ea typeface="DM Sans"/>
                  <a:cs typeface="DM Sans"/>
                  <a:sym typeface="DM Sans"/>
                </a:rPr>
                <a:t>Terdata terdapat banyak Missing value dari kedua data. sehingga perlu kita remove baris data yang berisi NaN</a:t>
              </a:r>
              <a:endParaRPr b="0" i="0" sz="1400" u="none" cap="none" strike="noStrike">
                <a:solidFill>
                  <a:srgbClr val="000000"/>
                </a:solidFill>
                <a:latin typeface="Arial"/>
                <a:ea typeface="Arial"/>
                <a:cs typeface="Arial"/>
                <a:sym typeface="Arial"/>
              </a:endParaRPr>
            </a:p>
          </p:txBody>
        </p:sp>
        <p:sp>
          <p:nvSpPr>
            <p:cNvPr id="429" name="Google Shape;429;g1421ab0be77_0_319"/>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176" name="Shape 176"/>
        <p:cNvGrpSpPr/>
        <p:nvPr/>
      </p:nvGrpSpPr>
      <p:grpSpPr>
        <a:xfrm>
          <a:off x="0" y="0"/>
          <a:ext cx="0" cy="0"/>
          <a:chOff x="0" y="0"/>
          <a:chExt cx="0" cy="0"/>
        </a:xfrm>
      </p:grpSpPr>
      <p:sp>
        <p:nvSpPr>
          <p:cNvPr id="177" name="Google Shape;177;p2"/>
          <p:cNvSpPr/>
          <p:nvPr/>
        </p:nvSpPr>
        <p:spPr>
          <a:xfrm>
            <a:off x="0" y="0"/>
            <a:ext cx="18288003" cy="2698360"/>
          </a:xfrm>
          <a:custGeom>
            <a:rect b="b" l="l" r="r" t="t"/>
            <a:pathLst>
              <a:path extrusionOk="0" h="1064705" w="7215984">
                <a:moveTo>
                  <a:pt x="0" y="0"/>
                </a:moveTo>
                <a:lnTo>
                  <a:pt x="7215984" y="0"/>
                </a:lnTo>
                <a:lnTo>
                  <a:pt x="7215984" y="1064705"/>
                </a:lnTo>
                <a:lnTo>
                  <a:pt x="0" y="1064705"/>
                </a:lnTo>
                <a:close/>
              </a:path>
            </a:pathLst>
          </a:custGeom>
          <a:solidFill>
            <a:srgbClr val="FCBF01"/>
          </a:solidFill>
          <a:ln>
            <a:noFill/>
          </a:ln>
        </p:spPr>
      </p:sp>
      <p:sp>
        <p:nvSpPr>
          <p:cNvPr id="178" name="Google Shape;178;p2"/>
          <p:cNvSpPr/>
          <p:nvPr/>
        </p:nvSpPr>
        <p:spPr>
          <a:xfrm>
            <a:off x="6522719" y="7758202"/>
            <a:ext cx="4680106" cy="1094953"/>
          </a:xfrm>
          <a:custGeom>
            <a:rect b="b" l="l" r="r" t="t"/>
            <a:pathLst>
              <a:path extrusionOk="0" h="351531" w="1502533">
                <a:moveTo>
                  <a:pt x="0" y="0"/>
                </a:moveTo>
                <a:lnTo>
                  <a:pt x="1502533" y="0"/>
                </a:lnTo>
                <a:lnTo>
                  <a:pt x="1502533" y="351531"/>
                </a:lnTo>
                <a:lnTo>
                  <a:pt x="0" y="351531"/>
                </a:lnTo>
                <a:close/>
              </a:path>
            </a:pathLst>
          </a:custGeom>
          <a:solidFill>
            <a:srgbClr val="FCBF01"/>
          </a:solidFill>
          <a:ln>
            <a:noFill/>
          </a:ln>
        </p:spPr>
      </p:sp>
      <p:sp>
        <p:nvSpPr>
          <p:cNvPr id="179" name="Google Shape;179;p2"/>
          <p:cNvSpPr/>
          <p:nvPr/>
        </p:nvSpPr>
        <p:spPr>
          <a:xfrm>
            <a:off x="6522719" y="3273361"/>
            <a:ext cx="4680106" cy="1094953"/>
          </a:xfrm>
          <a:custGeom>
            <a:rect b="b" l="l" r="r" t="t"/>
            <a:pathLst>
              <a:path extrusionOk="0" h="351531" w="1502533">
                <a:moveTo>
                  <a:pt x="0" y="0"/>
                </a:moveTo>
                <a:lnTo>
                  <a:pt x="1502533" y="0"/>
                </a:lnTo>
                <a:lnTo>
                  <a:pt x="1502533" y="351531"/>
                </a:lnTo>
                <a:lnTo>
                  <a:pt x="0" y="351531"/>
                </a:lnTo>
                <a:close/>
              </a:path>
            </a:pathLst>
          </a:custGeom>
          <a:solidFill>
            <a:srgbClr val="FCBF01"/>
          </a:solidFill>
          <a:ln>
            <a:noFill/>
          </a:ln>
        </p:spPr>
      </p:sp>
      <p:sp>
        <p:nvSpPr>
          <p:cNvPr id="180" name="Google Shape;180;p2"/>
          <p:cNvSpPr/>
          <p:nvPr/>
        </p:nvSpPr>
        <p:spPr>
          <a:xfrm>
            <a:off x="6522719" y="6263199"/>
            <a:ext cx="4680106" cy="1094953"/>
          </a:xfrm>
          <a:custGeom>
            <a:rect b="b" l="l" r="r" t="t"/>
            <a:pathLst>
              <a:path extrusionOk="0" h="351531" w="1502533">
                <a:moveTo>
                  <a:pt x="0" y="0"/>
                </a:moveTo>
                <a:lnTo>
                  <a:pt x="1502533" y="0"/>
                </a:lnTo>
                <a:lnTo>
                  <a:pt x="1502533" y="351531"/>
                </a:lnTo>
                <a:lnTo>
                  <a:pt x="0" y="351531"/>
                </a:lnTo>
                <a:close/>
              </a:path>
            </a:pathLst>
          </a:custGeom>
          <a:solidFill>
            <a:srgbClr val="FCBF01"/>
          </a:solidFill>
          <a:ln>
            <a:noFill/>
          </a:ln>
        </p:spPr>
      </p:sp>
      <p:sp>
        <p:nvSpPr>
          <p:cNvPr id="181" name="Google Shape;181;p2"/>
          <p:cNvSpPr/>
          <p:nvPr/>
        </p:nvSpPr>
        <p:spPr>
          <a:xfrm>
            <a:off x="6522719" y="4766334"/>
            <a:ext cx="4680106" cy="1094953"/>
          </a:xfrm>
          <a:custGeom>
            <a:rect b="b" l="l" r="r" t="t"/>
            <a:pathLst>
              <a:path extrusionOk="0" h="351531" w="1502533">
                <a:moveTo>
                  <a:pt x="0" y="0"/>
                </a:moveTo>
                <a:lnTo>
                  <a:pt x="1502533" y="0"/>
                </a:lnTo>
                <a:lnTo>
                  <a:pt x="1502533" y="351531"/>
                </a:lnTo>
                <a:lnTo>
                  <a:pt x="0" y="351531"/>
                </a:lnTo>
                <a:close/>
              </a:path>
            </a:pathLst>
          </a:custGeom>
          <a:solidFill>
            <a:srgbClr val="FCBF01"/>
          </a:solidFill>
          <a:ln>
            <a:noFill/>
          </a:ln>
        </p:spPr>
      </p:sp>
      <p:sp>
        <p:nvSpPr>
          <p:cNvPr id="182" name="Google Shape;182;p2"/>
          <p:cNvSpPr/>
          <p:nvPr/>
        </p:nvSpPr>
        <p:spPr>
          <a:xfrm rot="10800000">
            <a:off x="10769706" y="8392063"/>
            <a:ext cx="866237" cy="866237"/>
          </a:xfrm>
          <a:custGeom>
            <a:rect b="b" l="l" r="r" t="t"/>
            <a:pathLst>
              <a:path extrusionOk="0" h="927100" w="927100">
                <a:moveTo>
                  <a:pt x="763270" y="0"/>
                </a:moveTo>
                <a:lnTo>
                  <a:pt x="0" y="0"/>
                </a:lnTo>
                <a:lnTo>
                  <a:pt x="0" y="927100"/>
                </a:lnTo>
                <a:lnTo>
                  <a:pt x="76200" y="927100"/>
                </a:lnTo>
                <a:lnTo>
                  <a:pt x="76200" y="76200"/>
                </a:lnTo>
                <a:lnTo>
                  <a:pt x="927100" y="76200"/>
                </a:lnTo>
                <a:lnTo>
                  <a:pt x="927100" y="0"/>
                </a:lnTo>
                <a:close/>
              </a:path>
            </a:pathLst>
          </a:custGeom>
          <a:solidFill>
            <a:srgbClr val="F9C041"/>
          </a:solidFill>
          <a:ln>
            <a:noFill/>
          </a:ln>
        </p:spPr>
      </p:sp>
      <p:sp>
        <p:nvSpPr>
          <p:cNvPr id="183" name="Google Shape;183;p2"/>
          <p:cNvSpPr txBox="1"/>
          <p:nvPr/>
        </p:nvSpPr>
        <p:spPr>
          <a:xfrm>
            <a:off x="6649928" y="3493565"/>
            <a:ext cx="4272315" cy="58787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Clr>
                <a:srgbClr val="000000"/>
              </a:buClr>
              <a:buSzPts val="3441"/>
              <a:buFont typeface="Arial"/>
              <a:buNone/>
            </a:pPr>
            <a:r>
              <a:rPr b="1" i="0" lang="en-US" sz="3441" u="none" cap="none" strike="noStrike">
                <a:solidFill>
                  <a:srgbClr val="000000"/>
                </a:solidFill>
                <a:latin typeface="Fira Sans"/>
                <a:ea typeface="Fira Sans"/>
                <a:cs typeface="Fira Sans"/>
                <a:sym typeface="Fira Sans"/>
              </a:rPr>
              <a:t>Dandi Dirgantara</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6089600" y="2840243"/>
            <a:ext cx="866237" cy="866237"/>
          </a:xfrm>
          <a:custGeom>
            <a:rect b="b" l="l" r="r" t="t"/>
            <a:pathLst>
              <a:path extrusionOk="0" h="927100" w="927100">
                <a:moveTo>
                  <a:pt x="763270" y="0"/>
                </a:moveTo>
                <a:lnTo>
                  <a:pt x="0" y="0"/>
                </a:lnTo>
                <a:lnTo>
                  <a:pt x="0" y="927100"/>
                </a:lnTo>
                <a:lnTo>
                  <a:pt x="76200" y="927100"/>
                </a:lnTo>
                <a:lnTo>
                  <a:pt x="76200" y="76200"/>
                </a:lnTo>
                <a:lnTo>
                  <a:pt x="927100" y="76200"/>
                </a:lnTo>
                <a:lnTo>
                  <a:pt x="927100" y="0"/>
                </a:lnTo>
                <a:close/>
              </a:path>
            </a:pathLst>
          </a:custGeom>
          <a:solidFill>
            <a:srgbClr val="F9C041"/>
          </a:solidFill>
          <a:ln>
            <a:noFill/>
          </a:ln>
        </p:spPr>
      </p:sp>
      <p:sp>
        <p:nvSpPr>
          <p:cNvPr id="185" name="Google Shape;185;p2"/>
          <p:cNvSpPr txBox="1"/>
          <p:nvPr/>
        </p:nvSpPr>
        <p:spPr>
          <a:xfrm>
            <a:off x="4345485" y="1371868"/>
            <a:ext cx="9034572" cy="801625"/>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Clr>
                <a:srgbClr val="000000"/>
              </a:buClr>
              <a:buSzPts val="5900"/>
              <a:buFont typeface="Arial"/>
              <a:buNone/>
            </a:pPr>
            <a:r>
              <a:rPr b="0" i="0" lang="en-US" sz="5900" u="none" cap="none" strike="noStrike">
                <a:solidFill>
                  <a:srgbClr val="000000"/>
                </a:solidFill>
                <a:latin typeface="Fira Sans Medium"/>
                <a:ea typeface="Fira Sans Medium"/>
                <a:cs typeface="Fira Sans Medium"/>
                <a:sym typeface="Fira Sans Medium"/>
              </a:rPr>
              <a:t>OUR MEMBER</a:t>
            </a:r>
            <a:endParaRPr b="0" i="0" sz="1400" u="none" cap="none" strike="noStrike">
              <a:solidFill>
                <a:srgbClr val="000000"/>
              </a:solidFill>
              <a:latin typeface="Arial"/>
              <a:ea typeface="Arial"/>
              <a:cs typeface="Arial"/>
              <a:sym typeface="Arial"/>
            </a:endParaRPr>
          </a:p>
        </p:txBody>
      </p:sp>
      <p:sp>
        <p:nvSpPr>
          <p:cNvPr id="186" name="Google Shape;186;p2"/>
          <p:cNvSpPr txBox="1"/>
          <p:nvPr/>
        </p:nvSpPr>
        <p:spPr>
          <a:xfrm>
            <a:off x="6648773" y="7958181"/>
            <a:ext cx="4427996" cy="58787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Clr>
                <a:srgbClr val="000000"/>
              </a:buClr>
              <a:buSzPts val="3441"/>
              <a:buFont typeface="Arial"/>
              <a:buNone/>
            </a:pPr>
            <a:r>
              <a:rPr b="1" i="0" lang="en-US" sz="3441" u="none" cap="none" strike="noStrike">
                <a:solidFill>
                  <a:srgbClr val="000000"/>
                </a:solidFill>
                <a:latin typeface="Fira Sans"/>
                <a:ea typeface="Fira Sans"/>
                <a:cs typeface="Fira Sans"/>
                <a:sym typeface="Fira Sans"/>
              </a:rPr>
              <a:t>Sutriadi Kurniawan</a:t>
            </a:r>
            <a:endParaRPr b="0" i="0" sz="1400" u="none" cap="none" strike="noStrike">
              <a:solidFill>
                <a:srgbClr val="000000"/>
              </a:solidFill>
              <a:latin typeface="Arial"/>
              <a:ea typeface="Arial"/>
              <a:cs typeface="Arial"/>
              <a:sym typeface="Arial"/>
            </a:endParaRPr>
          </a:p>
        </p:txBody>
      </p:sp>
      <p:sp>
        <p:nvSpPr>
          <p:cNvPr id="187" name="Google Shape;187;p2"/>
          <p:cNvSpPr txBox="1"/>
          <p:nvPr/>
        </p:nvSpPr>
        <p:spPr>
          <a:xfrm>
            <a:off x="7085762" y="6523919"/>
            <a:ext cx="3554018" cy="58787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Clr>
                <a:srgbClr val="000000"/>
              </a:buClr>
              <a:buSzPts val="3441"/>
              <a:buFont typeface="Arial"/>
              <a:buNone/>
            </a:pPr>
            <a:r>
              <a:rPr b="1" i="0" lang="en-US" sz="3441" u="none" cap="none" strike="noStrike">
                <a:solidFill>
                  <a:srgbClr val="000000"/>
                </a:solidFill>
                <a:latin typeface="Fira Sans"/>
                <a:ea typeface="Fira Sans"/>
                <a:cs typeface="Fira Sans"/>
                <a:sym typeface="Fira Sans"/>
              </a:rPr>
              <a:t>Rendy Aprian</a:t>
            </a:r>
            <a:endParaRPr b="0" i="0" sz="1400" u="none" cap="none" strike="noStrike">
              <a:solidFill>
                <a:srgbClr val="000000"/>
              </a:solidFill>
              <a:latin typeface="Arial"/>
              <a:ea typeface="Arial"/>
              <a:cs typeface="Arial"/>
              <a:sym typeface="Arial"/>
            </a:endParaRPr>
          </a:p>
        </p:txBody>
      </p:sp>
      <p:sp>
        <p:nvSpPr>
          <p:cNvPr id="188" name="Google Shape;188;p2"/>
          <p:cNvSpPr txBox="1"/>
          <p:nvPr/>
        </p:nvSpPr>
        <p:spPr>
          <a:xfrm>
            <a:off x="6787981" y="4966313"/>
            <a:ext cx="4149580" cy="587870"/>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Clr>
                <a:srgbClr val="000000"/>
              </a:buClr>
              <a:buSzPts val="3441"/>
              <a:buFont typeface="Arial"/>
              <a:buNone/>
            </a:pPr>
            <a:r>
              <a:rPr b="1" i="0" lang="en-US" sz="3441" u="none" cap="none" strike="noStrike">
                <a:solidFill>
                  <a:srgbClr val="000000"/>
                </a:solidFill>
                <a:latin typeface="Fira Sans"/>
                <a:ea typeface="Fira Sans"/>
                <a:cs typeface="Fira Sans"/>
                <a:sym typeface="Fira Sans"/>
              </a:rPr>
              <a:t>Prima Kirana Dewi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433" name="Shape 433"/>
        <p:cNvGrpSpPr/>
        <p:nvPr/>
      </p:nvGrpSpPr>
      <p:grpSpPr>
        <a:xfrm>
          <a:off x="0" y="0"/>
          <a:ext cx="0" cy="0"/>
          <a:chOff x="0" y="0"/>
          <a:chExt cx="0" cy="0"/>
        </a:xfrm>
      </p:grpSpPr>
      <p:sp>
        <p:nvSpPr>
          <p:cNvPr id="434" name="Google Shape;434;g1421ab0be77_0_270"/>
          <p:cNvSpPr txBox="1"/>
          <p:nvPr/>
        </p:nvSpPr>
        <p:spPr>
          <a:xfrm>
            <a:off x="1277175" y="277150"/>
            <a:ext cx="12051900" cy="877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500">
                <a:solidFill>
                  <a:schemeClr val="lt1"/>
                </a:solidFill>
              </a:rPr>
              <a:t>Handling Missing Values</a:t>
            </a:r>
            <a:endParaRPr sz="4500">
              <a:solidFill>
                <a:schemeClr val="lt1"/>
              </a:solidFill>
            </a:endParaRPr>
          </a:p>
        </p:txBody>
      </p:sp>
      <p:pic>
        <p:nvPicPr>
          <p:cNvPr id="435" name="Google Shape;435;g1421ab0be77_0_270"/>
          <p:cNvPicPr preferRelativeResize="0"/>
          <p:nvPr/>
        </p:nvPicPr>
        <p:blipFill>
          <a:blip r:embed="rId3">
            <a:alphaModFix/>
          </a:blip>
          <a:stretch>
            <a:fillRect/>
          </a:stretch>
        </p:blipFill>
        <p:spPr>
          <a:xfrm>
            <a:off x="13608814" y="-142575"/>
            <a:ext cx="4343400" cy="4343400"/>
          </a:xfrm>
          <a:prstGeom prst="rect">
            <a:avLst/>
          </a:prstGeom>
          <a:noFill/>
          <a:ln>
            <a:noFill/>
          </a:ln>
        </p:spPr>
      </p:pic>
      <p:sp>
        <p:nvSpPr>
          <p:cNvPr id="436" name="Google Shape;436;g1421ab0be77_0_270"/>
          <p:cNvSpPr/>
          <p:nvPr/>
        </p:nvSpPr>
        <p:spPr>
          <a:xfrm>
            <a:off x="16559131" y="38140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437" name="Google Shape;437;g1421ab0be77_0_270"/>
          <p:cNvPicPr preferRelativeResize="0"/>
          <p:nvPr/>
        </p:nvPicPr>
        <p:blipFill>
          <a:blip r:embed="rId4">
            <a:alphaModFix/>
          </a:blip>
          <a:stretch>
            <a:fillRect/>
          </a:stretch>
        </p:blipFill>
        <p:spPr>
          <a:xfrm>
            <a:off x="324575" y="1261375"/>
            <a:ext cx="8906100" cy="2552700"/>
          </a:xfrm>
          <a:prstGeom prst="rect">
            <a:avLst/>
          </a:prstGeom>
          <a:noFill/>
          <a:ln>
            <a:noFill/>
          </a:ln>
        </p:spPr>
      </p:pic>
      <p:grpSp>
        <p:nvGrpSpPr>
          <p:cNvPr id="438" name="Google Shape;438;g1421ab0be77_0_270"/>
          <p:cNvGrpSpPr/>
          <p:nvPr/>
        </p:nvGrpSpPr>
        <p:grpSpPr>
          <a:xfrm>
            <a:off x="9695575" y="2738888"/>
            <a:ext cx="4238876" cy="5153564"/>
            <a:chOff x="0" y="-57150"/>
            <a:chExt cx="2515355" cy="1980312"/>
          </a:xfrm>
        </p:grpSpPr>
        <p:sp>
          <p:nvSpPr>
            <p:cNvPr id="439" name="Google Shape;439;g1421ab0be77_0_270"/>
            <p:cNvSpPr/>
            <p:nvPr/>
          </p:nvSpPr>
          <p:spPr>
            <a:xfrm>
              <a:off x="0" y="0"/>
              <a:ext cx="2515355"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1421ab0be77_0_270"/>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41" name="Google Shape;441;g1421ab0be77_0_270"/>
          <p:cNvSpPr txBox="1"/>
          <p:nvPr/>
        </p:nvSpPr>
        <p:spPr>
          <a:xfrm>
            <a:off x="9764694" y="3398021"/>
            <a:ext cx="4100700" cy="24642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Dikarenakan pada data terdapat punctuation marks yakni tanda strip, maka perlu ditreatment lebih lanjut.</a:t>
            </a:r>
            <a:endParaRPr b="0" i="0" sz="1100" u="none" cap="none" strike="noStrike">
              <a:solidFill>
                <a:srgbClr val="000000"/>
              </a:solidFill>
              <a:latin typeface="Arial"/>
              <a:ea typeface="Arial"/>
              <a:cs typeface="Arial"/>
              <a:sym typeface="Arial"/>
            </a:endParaRPr>
          </a:p>
        </p:txBody>
      </p:sp>
      <p:pic>
        <p:nvPicPr>
          <p:cNvPr id="442" name="Google Shape;442;g1421ab0be77_0_270"/>
          <p:cNvPicPr preferRelativeResize="0"/>
          <p:nvPr/>
        </p:nvPicPr>
        <p:blipFill>
          <a:blip r:embed="rId5">
            <a:alphaModFix/>
          </a:blip>
          <a:stretch>
            <a:fillRect/>
          </a:stretch>
        </p:blipFill>
        <p:spPr>
          <a:xfrm>
            <a:off x="441763" y="4028650"/>
            <a:ext cx="8260474" cy="1282975"/>
          </a:xfrm>
          <a:prstGeom prst="rect">
            <a:avLst/>
          </a:prstGeom>
          <a:noFill/>
          <a:ln>
            <a:noFill/>
          </a:ln>
        </p:spPr>
      </p:pic>
      <p:pic>
        <p:nvPicPr>
          <p:cNvPr id="443" name="Google Shape;443;g1421ab0be77_0_270"/>
          <p:cNvPicPr preferRelativeResize="0"/>
          <p:nvPr/>
        </p:nvPicPr>
        <p:blipFill>
          <a:blip r:embed="rId6">
            <a:alphaModFix/>
          </a:blip>
          <a:stretch>
            <a:fillRect/>
          </a:stretch>
        </p:blipFill>
        <p:spPr>
          <a:xfrm>
            <a:off x="238488" y="5526200"/>
            <a:ext cx="9078275" cy="2800350"/>
          </a:xfrm>
          <a:prstGeom prst="rect">
            <a:avLst/>
          </a:prstGeom>
          <a:noFill/>
          <a:ln>
            <a:noFill/>
          </a:ln>
        </p:spPr>
      </p:pic>
      <p:pic>
        <p:nvPicPr>
          <p:cNvPr id="444" name="Google Shape;444;g1421ab0be77_0_270"/>
          <p:cNvPicPr preferRelativeResize="0"/>
          <p:nvPr/>
        </p:nvPicPr>
        <p:blipFill>
          <a:blip r:embed="rId7">
            <a:alphaModFix/>
          </a:blip>
          <a:stretch>
            <a:fillRect/>
          </a:stretch>
        </p:blipFill>
        <p:spPr>
          <a:xfrm>
            <a:off x="690450" y="8541125"/>
            <a:ext cx="7442675" cy="1362075"/>
          </a:xfrm>
          <a:prstGeom prst="rect">
            <a:avLst/>
          </a:prstGeom>
          <a:noFill/>
          <a:ln>
            <a:noFill/>
          </a:ln>
        </p:spPr>
      </p:pic>
      <p:pic>
        <p:nvPicPr>
          <p:cNvPr id="445" name="Google Shape;445;g1421ab0be77_0_270"/>
          <p:cNvPicPr preferRelativeResize="0"/>
          <p:nvPr/>
        </p:nvPicPr>
        <p:blipFill>
          <a:blip r:embed="rId8">
            <a:alphaModFix/>
          </a:blip>
          <a:stretch>
            <a:fillRect/>
          </a:stretch>
        </p:blipFill>
        <p:spPr>
          <a:xfrm>
            <a:off x="14313250" y="6736700"/>
            <a:ext cx="3340300" cy="3340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449" name="Shape 449"/>
        <p:cNvGrpSpPr/>
        <p:nvPr/>
      </p:nvGrpSpPr>
      <p:grpSpPr>
        <a:xfrm>
          <a:off x="0" y="0"/>
          <a:ext cx="0" cy="0"/>
          <a:chOff x="0" y="0"/>
          <a:chExt cx="0" cy="0"/>
        </a:xfrm>
      </p:grpSpPr>
      <p:sp>
        <p:nvSpPr>
          <p:cNvPr id="450" name="Google Shape;450;g1421ab0be77_0_373"/>
          <p:cNvSpPr txBox="1"/>
          <p:nvPr/>
        </p:nvSpPr>
        <p:spPr>
          <a:xfrm>
            <a:off x="1277175" y="277150"/>
            <a:ext cx="12051900" cy="877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500">
                <a:solidFill>
                  <a:schemeClr val="lt1"/>
                </a:solidFill>
              </a:rPr>
              <a:t>Handling Inconsistent Value</a:t>
            </a:r>
            <a:endParaRPr sz="4500">
              <a:solidFill>
                <a:schemeClr val="lt1"/>
              </a:solidFill>
            </a:endParaRPr>
          </a:p>
        </p:txBody>
      </p:sp>
      <p:pic>
        <p:nvPicPr>
          <p:cNvPr id="451" name="Google Shape;451;g1421ab0be77_0_373"/>
          <p:cNvPicPr preferRelativeResize="0"/>
          <p:nvPr/>
        </p:nvPicPr>
        <p:blipFill>
          <a:blip r:embed="rId3">
            <a:alphaModFix/>
          </a:blip>
          <a:stretch>
            <a:fillRect/>
          </a:stretch>
        </p:blipFill>
        <p:spPr>
          <a:xfrm>
            <a:off x="13608814" y="-142575"/>
            <a:ext cx="4343400" cy="4343400"/>
          </a:xfrm>
          <a:prstGeom prst="rect">
            <a:avLst/>
          </a:prstGeom>
          <a:noFill/>
          <a:ln>
            <a:noFill/>
          </a:ln>
        </p:spPr>
      </p:pic>
      <p:sp>
        <p:nvSpPr>
          <p:cNvPr id="452" name="Google Shape;452;g1421ab0be77_0_373"/>
          <p:cNvSpPr/>
          <p:nvPr/>
        </p:nvSpPr>
        <p:spPr>
          <a:xfrm>
            <a:off x="16559131" y="38140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grpSp>
        <p:nvGrpSpPr>
          <p:cNvPr id="453" name="Google Shape;453;g1421ab0be77_0_373"/>
          <p:cNvGrpSpPr/>
          <p:nvPr/>
        </p:nvGrpSpPr>
        <p:grpSpPr>
          <a:xfrm>
            <a:off x="8208700" y="2650300"/>
            <a:ext cx="4777665" cy="5699536"/>
            <a:chOff x="0" y="-57150"/>
            <a:chExt cx="2515355" cy="1980312"/>
          </a:xfrm>
        </p:grpSpPr>
        <p:sp>
          <p:nvSpPr>
            <p:cNvPr id="454" name="Google Shape;454;g1421ab0be77_0_373"/>
            <p:cNvSpPr/>
            <p:nvPr/>
          </p:nvSpPr>
          <p:spPr>
            <a:xfrm>
              <a:off x="0" y="0"/>
              <a:ext cx="2515355"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1421ab0be77_0_373"/>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6" name="Google Shape;456;g1421ab0be77_0_373"/>
          <p:cNvSpPr txBox="1"/>
          <p:nvPr/>
        </p:nvSpPr>
        <p:spPr>
          <a:xfrm>
            <a:off x="8359349" y="3059200"/>
            <a:ext cx="4557900" cy="45549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Disini dapat dilihat, terdapat typo dan juga perbedaan value yg huruf besar dan huruf kecil. </a:t>
            </a:r>
            <a:endParaRPr b="1" sz="24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sehingga komputer/mesin membacanya sebagai 2 value yang berbeda. padahal, hal tersebut merujuk ke maksud yang sama</a:t>
            </a:r>
            <a:endParaRPr b="0" i="0" sz="1100" u="none" cap="none" strike="noStrike">
              <a:solidFill>
                <a:srgbClr val="000000"/>
              </a:solidFill>
              <a:latin typeface="Arial"/>
              <a:ea typeface="Arial"/>
              <a:cs typeface="Arial"/>
              <a:sym typeface="Arial"/>
            </a:endParaRPr>
          </a:p>
        </p:txBody>
      </p:sp>
      <p:pic>
        <p:nvPicPr>
          <p:cNvPr id="457" name="Google Shape;457;g1421ab0be77_0_373"/>
          <p:cNvPicPr preferRelativeResize="0"/>
          <p:nvPr/>
        </p:nvPicPr>
        <p:blipFill>
          <a:blip r:embed="rId4">
            <a:alphaModFix/>
          </a:blip>
          <a:stretch>
            <a:fillRect/>
          </a:stretch>
        </p:blipFill>
        <p:spPr>
          <a:xfrm>
            <a:off x="432175" y="1920500"/>
            <a:ext cx="7369275" cy="7159116"/>
          </a:xfrm>
          <a:prstGeom prst="rect">
            <a:avLst/>
          </a:prstGeom>
          <a:noFill/>
          <a:ln>
            <a:noFill/>
          </a:ln>
        </p:spPr>
      </p:pic>
      <p:pic>
        <p:nvPicPr>
          <p:cNvPr id="458" name="Google Shape;458;g1421ab0be77_0_373"/>
          <p:cNvPicPr preferRelativeResize="0"/>
          <p:nvPr/>
        </p:nvPicPr>
        <p:blipFill>
          <a:blip r:embed="rId5">
            <a:alphaModFix/>
          </a:blip>
          <a:stretch>
            <a:fillRect/>
          </a:stretch>
        </p:blipFill>
        <p:spPr>
          <a:xfrm>
            <a:off x="14110375" y="6711900"/>
            <a:ext cx="3340300" cy="3340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462" name="Shape 462"/>
        <p:cNvGrpSpPr/>
        <p:nvPr/>
      </p:nvGrpSpPr>
      <p:grpSpPr>
        <a:xfrm>
          <a:off x="0" y="0"/>
          <a:ext cx="0" cy="0"/>
          <a:chOff x="0" y="0"/>
          <a:chExt cx="0" cy="0"/>
        </a:xfrm>
      </p:grpSpPr>
      <p:sp>
        <p:nvSpPr>
          <p:cNvPr id="463" name="Google Shape;463;g1421ab0be77_0_390"/>
          <p:cNvSpPr txBox="1"/>
          <p:nvPr/>
        </p:nvSpPr>
        <p:spPr>
          <a:xfrm>
            <a:off x="1277175" y="277150"/>
            <a:ext cx="12051900" cy="877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500">
                <a:solidFill>
                  <a:schemeClr val="lt1"/>
                </a:solidFill>
              </a:rPr>
              <a:t>Handling Inconsistent Value</a:t>
            </a:r>
            <a:endParaRPr sz="4500">
              <a:solidFill>
                <a:schemeClr val="lt1"/>
              </a:solidFill>
            </a:endParaRPr>
          </a:p>
        </p:txBody>
      </p:sp>
      <p:pic>
        <p:nvPicPr>
          <p:cNvPr id="464" name="Google Shape;464;g1421ab0be77_0_390"/>
          <p:cNvPicPr preferRelativeResize="0"/>
          <p:nvPr/>
        </p:nvPicPr>
        <p:blipFill>
          <a:blip r:embed="rId3">
            <a:alphaModFix/>
          </a:blip>
          <a:stretch>
            <a:fillRect/>
          </a:stretch>
        </p:blipFill>
        <p:spPr>
          <a:xfrm>
            <a:off x="13608814" y="-142575"/>
            <a:ext cx="4343400" cy="4343400"/>
          </a:xfrm>
          <a:prstGeom prst="rect">
            <a:avLst/>
          </a:prstGeom>
          <a:noFill/>
          <a:ln>
            <a:noFill/>
          </a:ln>
        </p:spPr>
      </p:pic>
      <p:sp>
        <p:nvSpPr>
          <p:cNvPr id="465" name="Google Shape;465;g1421ab0be77_0_390"/>
          <p:cNvSpPr/>
          <p:nvPr/>
        </p:nvSpPr>
        <p:spPr>
          <a:xfrm>
            <a:off x="16559131" y="38140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466" name="Google Shape;466;g1421ab0be77_0_390"/>
          <p:cNvPicPr preferRelativeResize="0"/>
          <p:nvPr/>
        </p:nvPicPr>
        <p:blipFill rotWithShape="1">
          <a:blip r:embed="rId4">
            <a:alphaModFix/>
          </a:blip>
          <a:srcRect b="0" l="0" r="0" t="0"/>
          <a:stretch/>
        </p:blipFill>
        <p:spPr>
          <a:xfrm>
            <a:off x="14399375" y="6864973"/>
            <a:ext cx="3230050" cy="2826287"/>
          </a:xfrm>
          <a:prstGeom prst="rect">
            <a:avLst/>
          </a:prstGeom>
          <a:noFill/>
          <a:ln>
            <a:noFill/>
          </a:ln>
        </p:spPr>
      </p:pic>
      <p:grpSp>
        <p:nvGrpSpPr>
          <p:cNvPr id="467" name="Google Shape;467;g1421ab0be77_0_390"/>
          <p:cNvGrpSpPr/>
          <p:nvPr/>
        </p:nvGrpSpPr>
        <p:grpSpPr>
          <a:xfrm>
            <a:off x="9369950" y="3228037"/>
            <a:ext cx="4238876" cy="3830914"/>
            <a:chOff x="0" y="-57150"/>
            <a:chExt cx="2515355" cy="1980312"/>
          </a:xfrm>
        </p:grpSpPr>
        <p:sp>
          <p:nvSpPr>
            <p:cNvPr id="468" name="Google Shape;468;g1421ab0be77_0_390"/>
            <p:cNvSpPr/>
            <p:nvPr/>
          </p:nvSpPr>
          <p:spPr>
            <a:xfrm>
              <a:off x="0" y="0"/>
              <a:ext cx="2515355"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1421ab0be77_0_390"/>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70" name="Google Shape;470;g1421ab0be77_0_390"/>
          <p:cNvSpPr txBox="1"/>
          <p:nvPr/>
        </p:nvSpPr>
        <p:spPr>
          <a:xfrm>
            <a:off x="9439032" y="3636946"/>
            <a:ext cx="4100700" cy="29868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Menyamakan value dalam  column [“Menu Code”] dan [“Menu Name”].</a:t>
            </a:r>
            <a:endParaRPr b="1" sz="24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dengan mereplace value tersebut sesuai dengan menu standar</a:t>
            </a:r>
            <a:endParaRPr b="1" sz="2425">
              <a:latin typeface="DM Sans"/>
              <a:ea typeface="DM Sans"/>
              <a:cs typeface="DM Sans"/>
              <a:sym typeface="DM Sans"/>
            </a:endParaRPr>
          </a:p>
        </p:txBody>
      </p:sp>
      <p:pic>
        <p:nvPicPr>
          <p:cNvPr id="471" name="Google Shape;471;g1421ab0be77_0_390"/>
          <p:cNvPicPr preferRelativeResize="0"/>
          <p:nvPr/>
        </p:nvPicPr>
        <p:blipFill>
          <a:blip r:embed="rId5">
            <a:alphaModFix/>
          </a:blip>
          <a:stretch>
            <a:fillRect/>
          </a:stretch>
        </p:blipFill>
        <p:spPr>
          <a:xfrm>
            <a:off x="269950" y="2447930"/>
            <a:ext cx="8971625" cy="3081175"/>
          </a:xfrm>
          <a:prstGeom prst="rect">
            <a:avLst/>
          </a:prstGeom>
          <a:noFill/>
          <a:ln>
            <a:noFill/>
          </a:ln>
        </p:spPr>
      </p:pic>
      <p:pic>
        <p:nvPicPr>
          <p:cNvPr id="472" name="Google Shape;472;g1421ab0be77_0_390"/>
          <p:cNvPicPr preferRelativeResize="0"/>
          <p:nvPr/>
        </p:nvPicPr>
        <p:blipFill>
          <a:blip r:embed="rId6">
            <a:alphaModFix/>
          </a:blip>
          <a:stretch>
            <a:fillRect/>
          </a:stretch>
        </p:blipFill>
        <p:spPr>
          <a:xfrm>
            <a:off x="367625" y="6014472"/>
            <a:ext cx="8776274" cy="25160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476" name="Shape 476"/>
        <p:cNvGrpSpPr/>
        <p:nvPr/>
      </p:nvGrpSpPr>
      <p:grpSpPr>
        <a:xfrm>
          <a:off x="0" y="0"/>
          <a:ext cx="0" cy="0"/>
          <a:chOff x="0" y="0"/>
          <a:chExt cx="0" cy="0"/>
        </a:xfrm>
      </p:grpSpPr>
      <p:sp>
        <p:nvSpPr>
          <p:cNvPr id="477" name="Google Shape;477;g1421ab0be77_0_452"/>
          <p:cNvSpPr txBox="1"/>
          <p:nvPr/>
        </p:nvSpPr>
        <p:spPr>
          <a:xfrm>
            <a:off x="1277175" y="277150"/>
            <a:ext cx="12051900" cy="877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500">
                <a:solidFill>
                  <a:schemeClr val="lt1"/>
                </a:solidFill>
              </a:rPr>
              <a:t>Handling Inconsistent Value</a:t>
            </a:r>
            <a:endParaRPr sz="4500">
              <a:solidFill>
                <a:schemeClr val="lt1"/>
              </a:solidFill>
            </a:endParaRPr>
          </a:p>
        </p:txBody>
      </p:sp>
      <p:pic>
        <p:nvPicPr>
          <p:cNvPr id="478" name="Google Shape;478;g1421ab0be77_0_452"/>
          <p:cNvPicPr preferRelativeResize="0"/>
          <p:nvPr/>
        </p:nvPicPr>
        <p:blipFill>
          <a:blip r:embed="rId3">
            <a:alphaModFix/>
          </a:blip>
          <a:stretch>
            <a:fillRect/>
          </a:stretch>
        </p:blipFill>
        <p:spPr>
          <a:xfrm>
            <a:off x="13608814" y="-142575"/>
            <a:ext cx="4343400" cy="4343400"/>
          </a:xfrm>
          <a:prstGeom prst="rect">
            <a:avLst/>
          </a:prstGeom>
          <a:noFill/>
          <a:ln>
            <a:noFill/>
          </a:ln>
        </p:spPr>
      </p:pic>
      <p:sp>
        <p:nvSpPr>
          <p:cNvPr id="479" name="Google Shape;479;g1421ab0be77_0_452"/>
          <p:cNvSpPr/>
          <p:nvPr/>
        </p:nvSpPr>
        <p:spPr>
          <a:xfrm>
            <a:off x="16559131" y="38140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grpSp>
        <p:nvGrpSpPr>
          <p:cNvPr id="480" name="Google Shape;480;g1421ab0be77_0_452"/>
          <p:cNvGrpSpPr/>
          <p:nvPr/>
        </p:nvGrpSpPr>
        <p:grpSpPr>
          <a:xfrm>
            <a:off x="9219300" y="3760544"/>
            <a:ext cx="4238876" cy="2627280"/>
            <a:chOff x="0" y="-57150"/>
            <a:chExt cx="2515355" cy="1980312"/>
          </a:xfrm>
        </p:grpSpPr>
        <p:sp>
          <p:nvSpPr>
            <p:cNvPr id="481" name="Google Shape;481;g1421ab0be77_0_452"/>
            <p:cNvSpPr/>
            <p:nvPr/>
          </p:nvSpPr>
          <p:spPr>
            <a:xfrm>
              <a:off x="0" y="0"/>
              <a:ext cx="2515355"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1421ab0be77_0_452"/>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83" name="Google Shape;483;g1421ab0be77_0_452"/>
          <p:cNvSpPr txBox="1"/>
          <p:nvPr/>
        </p:nvSpPr>
        <p:spPr>
          <a:xfrm>
            <a:off x="9288382" y="4169459"/>
            <a:ext cx="4100700" cy="24642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Terlihat tampilan angka dalam Order Id terbaca eksponen. sehingga perlu kita perbaiki </a:t>
            </a:r>
            <a:endParaRPr b="1" sz="24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25"/>
              <a:buFont typeface="Arial"/>
              <a:buNone/>
            </a:pPr>
            <a:r>
              <a:t/>
            </a:r>
            <a:endParaRPr b="1" sz="2425">
              <a:latin typeface="DM Sans"/>
              <a:ea typeface="DM Sans"/>
              <a:cs typeface="DM Sans"/>
              <a:sym typeface="DM Sans"/>
            </a:endParaRPr>
          </a:p>
        </p:txBody>
      </p:sp>
      <p:pic>
        <p:nvPicPr>
          <p:cNvPr id="484" name="Google Shape;484;g1421ab0be77_0_452"/>
          <p:cNvPicPr preferRelativeResize="0"/>
          <p:nvPr/>
        </p:nvPicPr>
        <p:blipFill>
          <a:blip r:embed="rId4">
            <a:alphaModFix/>
          </a:blip>
          <a:stretch>
            <a:fillRect/>
          </a:stretch>
        </p:blipFill>
        <p:spPr>
          <a:xfrm>
            <a:off x="647400" y="1356370"/>
            <a:ext cx="7184425" cy="3770475"/>
          </a:xfrm>
          <a:prstGeom prst="rect">
            <a:avLst/>
          </a:prstGeom>
          <a:noFill/>
          <a:ln>
            <a:noFill/>
          </a:ln>
        </p:spPr>
      </p:pic>
      <p:pic>
        <p:nvPicPr>
          <p:cNvPr id="485" name="Google Shape;485;g1421ab0be77_0_452"/>
          <p:cNvPicPr preferRelativeResize="0"/>
          <p:nvPr/>
        </p:nvPicPr>
        <p:blipFill>
          <a:blip r:embed="rId5">
            <a:alphaModFix/>
          </a:blip>
          <a:stretch>
            <a:fillRect/>
          </a:stretch>
        </p:blipFill>
        <p:spPr>
          <a:xfrm>
            <a:off x="647400" y="5451747"/>
            <a:ext cx="7184426" cy="4346886"/>
          </a:xfrm>
          <a:prstGeom prst="rect">
            <a:avLst/>
          </a:prstGeom>
          <a:noFill/>
          <a:ln>
            <a:noFill/>
          </a:ln>
        </p:spPr>
      </p:pic>
      <p:pic>
        <p:nvPicPr>
          <p:cNvPr id="486" name="Google Shape;486;g1421ab0be77_0_452"/>
          <p:cNvPicPr preferRelativeResize="0"/>
          <p:nvPr/>
        </p:nvPicPr>
        <p:blipFill>
          <a:blip r:embed="rId6">
            <a:alphaModFix/>
          </a:blip>
          <a:stretch>
            <a:fillRect/>
          </a:stretch>
        </p:blipFill>
        <p:spPr>
          <a:xfrm>
            <a:off x="14337449" y="6387824"/>
            <a:ext cx="3614775" cy="3614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490" name="Shape 490"/>
        <p:cNvGrpSpPr/>
        <p:nvPr/>
      </p:nvGrpSpPr>
      <p:grpSpPr>
        <a:xfrm>
          <a:off x="0" y="0"/>
          <a:ext cx="0" cy="0"/>
          <a:chOff x="0" y="0"/>
          <a:chExt cx="0" cy="0"/>
        </a:xfrm>
      </p:grpSpPr>
      <p:sp>
        <p:nvSpPr>
          <p:cNvPr id="491" name="Google Shape;491;g1421ab0be77_0_357"/>
          <p:cNvSpPr txBox="1"/>
          <p:nvPr/>
        </p:nvSpPr>
        <p:spPr>
          <a:xfrm>
            <a:off x="1320225" y="1202550"/>
            <a:ext cx="12051900" cy="877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4500">
                <a:solidFill>
                  <a:schemeClr val="lt1"/>
                </a:solidFill>
              </a:rPr>
              <a:t>Check </a:t>
            </a:r>
            <a:r>
              <a:rPr lang="en-US" sz="4500">
                <a:solidFill>
                  <a:schemeClr val="lt1"/>
                </a:solidFill>
              </a:rPr>
              <a:t>Duplicated Data</a:t>
            </a:r>
            <a:endParaRPr sz="4500">
              <a:solidFill>
                <a:schemeClr val="lt1"/>
              </a:solidFill>
            </a:endParaRPr>
          </a:p>
        </p:txBody>
      </p:sp>
      <p:pic>
        <p:nvPicPr>
          <p:cNvPr id="492" name="Google Shape;492;g1421ab0be77_0_357"/>
          <p:cNvPicPr preferRelativeResize="0"/>
          <p:nvPr/>
        </p:nvPicPr>
        <p:blipFill>
          <a:blip r:embed="rId3">
            <a:alphaModFix/>
          </a:blip>
          <a:stretch>
            <a:fillRect/>
          </a:stretch>
        </p:blipFill>
        <p:spPr>
          <a:xfrm>
            <a:off x="13608814" y="-142575"/>
            <a:ext cx="4343400" cy="4343400"/>
          </a:xfrm>
          <a:prstGeom prst="rect">
            <a:avLst/>
          </a:prstGeom>
          <a:noFill/>
          <a:ln>
            <a:noFill/>
          </a:ln>
        </p:spPr>
      </p:pic>
      <p:sp>
        <p:nvSpPr>
          <p:cNvPr id="493" name="Google Shape;493;g1421ab0be77_0_357"/>
          <p:cNvSpPr/>
          <p:nvPr/>
        </p:nvSpPr>
        <p:spPr>
          <a:xfrm>
            <a:off x="16559131" y="38140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grpSp>
        <p:nvGrpSpPr>
          <p:cNvPr id="494" name="Google Shape;494;g1421ab0be77_0_357"/>
          <p:cNvGrpSpPr/>
          <p:nvPr/>
        </p:nvGrpSpPr>
        <p:grpSpPr>
          <a:xfrm>
            <a:off x="9806700" y="4051141"/>
            <a:ext cx="4238876" cy="1455529"/>
            <a:chOff x="0" y="-57150"/>
            <a:chExt cx="2515355" cy="1980312"/>
          </a:xfrm>
        </p:grpSpPr>
        <p:sp>
          <p:nvSpPr>
            <p:cNvPr id="495" name="Google Shape;495;g1421ab0be77_0_357"/>
            <p:cNvSpPr/>
            <p:nvPr/>
          </p:nvSpPr>
          <p:spPr>
            <a:xfrm>
              <a:off x="0" y="0"/>
              <a:ext cx="2515355"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1421ab0be77_0_357"/>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97" name="Google Shape;497;g1421ab0be77_0_357"/>
          <p:cNvSpPr txBox="1"/>
          <p:nvPr/>
        </p:nvSpPr>
        <p:spPr>
          <a:xfrm>
            <a:off x="9944869" y="4330859"/>
            <a:ext cx="4100700" cy="8961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Tidak ada data yang duplikasi</a:t>
            </a:r>
            <a:endParaRPr b="0" i="0" sz="1100" u="none" cap="none" strike="noStrike">
              <a:solidFill>
                <a:srgbClr val="000000"/>
              </a:solidFill>
              <a:latin typeface="Arial"/>
              <a:ea typeface="Arial"/>
              <a:cs typeface="Arial"/>
              <a:sym typeface="Arial"/>
            </a:endParaRPr>
          </a:p>
        </p:txBody>
      </p:sp>
      <p:pic>
        <p:nvPicPr>
          <p:cNvPr id="498" name="Google Shape;498;g1421ab0be77_0_357"/>
          <p:cNvPicPr preferRelativeResize="0"/>
          <p:nvPr/>
        </p:nvPicPr>
        <p:blipFill>
          <a:blip r:embed="rId4">
            <a:alphaModFix/>
          </a:blip>
          <a:stretch>
            <a:fillRect/>
          </a:stretch>
        </p:blipFill>
        <p:spPr>
          <a:xfrm>
            <a:off x="261600" y="3129575"/>
            <a:ext cx="9352599" cy="4027850"/>
          </a:xfrm>
          <a:prstGeom prst="rect">
            <a:avLst/>
          </a:prstGeom>
          <a:noFill/>
          <a:ln>
            <a:noFill/>
          </a:ln>
        </p:spPr>
      </p:pic>
      <p:pic>
        <p:nvPicPr>
          <p:cNvPr id="499" name="Google Shape;499;g1421ab0be77_0_357"/>
          <p:cNvPicPr preferRelativeResize="0"/>
          <p:nvPr/>
        </p:nvPicPr>
        <p:blipFill>
          <a:blip r:embed="rId5">
            <a:alphaModFix/>
          </a:blip>
          <a:stretch>
            <a:fillRect/>
          </a:stretch>
        </p:blipFill>
        <p:spPr>
          <a:xfrm>
            <a:off x="14045575" y="6168250"/>
            <a:ext cx="3944575" cy="3944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503" name="Shape 503"/>
        <p:cNvGrpSpPr/>
        <p:nvPr/>
      </p:nvGrpSpPr>
      <p:grpSpPr>
        <a:xfrm>
          <a:off x="0" y="0"/>
          <a:ext cx="0" cy="0"/>
          <a:chOff x="0" y="0"/>
          <a:chExt cx="0" cy="0"/>
        </a:xfrm>
      </p:grpSpPr>
      <p:pic>
        <p:nvPicPr>
          <p:cNvPr id="504" name="Google Shape;504;g1421ab0be77_0_431"/>
          <p:cNvPicPr preferRelativeResize="0"/>
          <p:nvPr/>
        </p:nvPicPr>
        <p:blipFill rotWithShape="1">
          <a:blip r:embed="rId3">
            <a:alphaModFix amt="66000"/>
          </a:blip>
          <a:srcRect b="0" l="0" r="0" t="0"/>
          <a:stretch/>
        </p:blipFill>
        <p:spPr>
          <a:xfrm rot="-5400000">
            <a:off x="-2053101" y="-2080906"/>
            <a:ext cx="5482085" cy="5482084"/>
          </a:xfrm>
          <a:prstGeom prst="rect">
            <a:avLst/>
          </a:prstGeom>
          <a:noFill/>
          <a:ln>
            <a:noFill/>
          </a:ln>
        </p:spPr>
      </p:pic>
      <p:sp>
        <p:nvSpPr>
          <p:cNvPr id="505" name="Google Shape;505;g1421ab0be77_0_431"/>
          <p:cNvSpPr txBox="1"/>
          <p:nvPr/>
        </p:nvSpPr>
        <p:spPr>
          <a:xfrm>
            <a:off x="1688250" y="1013500"/>
            <a:ext cx="9630000" cy="977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5150">
                <a:solidFill>
                  <a:srgbClr val="F1C024"/>
                </a:solidFill>
              </a:rPr>
              <a:t>Data Wrangling</a:t>
            </a:r>
            <a:endParaRPr/>
          </a:p>
        </p:txBody>
      </p:sp>
      <p:sp>
        <p:nvSpPr>
          <p:cNvPr id="506" name="Google Shape;506;g1421ab0be77_0_431"/>
          <p:cNvSpPr/>
          <p:nvPr/>
        </p:nvSpPr>
        <p:spPr>
          <a:xfrm>
            <a:off x="16559131" y="38140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507" name="Google Shape;507;g1421ab0be77_0_431"/>
          <p:cNvPicPr preferRelativeResize="0"/>
          <p:nvPr/>
        </p:nvPicPr>
        <p:blipFill>
          <a:blip r:embed="rId4">
            <a:alphaModFix/>
          </a:blip>
          <a:stretch>
            <a:fillRect/>
          </a:stretch>
        </p:blipFill>
        <p:spPr>
          <a:xfrm>
            <a:off x="389100" y="2449525"/>
            <a:ext cx="6518175" cy="1958925"/>
          </a:xfrm>
          <a:prstGeom prst="rect">
            <a:avLst/>
          </a:prstGeom>
          <a:noFill/>
          <a:ln>
            <a:noFill/>
          </a:ln>
        </p:spPr>
      </p:pic>
      <p:grpSp>
        <p:nvGrpSpPr>
          <p:cNvPr id="508" name="Google Shape;508;g1421ab0be77_0_431"/>
          <p:cNvGrpSpPr/>
          <p:nvPr/>
        </p:nvGrpSpPr>
        <p:grpSpPr>
          <a:xfrm>
            <a:off x="10198400" y="2220225"/>
            <a:ext cx="6208902" cy="6074013"/>
            <a:chOff x="0" y="-57150"/>
            <a:chExt cx="2515355" cy="1980312"/>
          </a:xfrm>
        </p:grpSpPr>
        <p:sp>
          <p:nvSpPr>
            <p:cNvPr id="509" name="Google Shape;509;g1421ab0be77_0_431"/>
            <p:cNvSpPr/>
            <p:nvPr/>
          </p:nvSpPr>
          <p:spPr>
            <a:xfrm>
              <a:off x="0" y="0"/>
              <a:ext cx="2515355"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1421ab0be77_0_431"/>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11" name="Google Shape;511;g1421ab0be77_0_431"/>
          <p:cNvSpPr txBox="1"/>
          <p:nvPr/>
        </p:nvSpPr>
        <p:spPr>
          <a:xfrm>
            <a:off x="10451850" y="2586075"/>
            <a:ext cx="5482200" cy="45549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Dalam pengecekan unique value, terdapat value yang bernilai “Y” dalam void item, artinya terdapat pembatalan order item menu dari customer. Oleh karena itu, untuk baris data yang “void item” == “Y” perlu dihilangkan karena sudah tidak valid dalam data</a:t>
            </a:r>
            <a:endParaRPr b="1" sz="24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25"/>
              <a:buFont typeface="Arial"/>
              <a:buNone/>
            </a:pPr>
            <a:r>
              <a:t/>
            </a:r>
            <a:endParaRPr b="1" sz="2425">
              <a:latin typeface="DM Sans"/>
              <a:ea typeface="DM Sans"/>
              <a:cs typeface="DM Sans"/>
              <a:sym typeface="DM Sans"/>
            </a:endParaRPr>
          </a:p>
        </p:txBody>
      </p:sp>
      <p:pic>
        <p:nvPicPr>
          <p:cNvPr id="512" name="Google Shape;512;g1421ab0be77_0_431"/>
          <p:cNvPicPr preferRelativeResize="0"/>
          <p:nvPr/>
        </p:nvPicPr>
        <p:blipFill>
          <a:blip r:embed="rId5">
            <a:alphaModFix/>
          </a:blip>
          <a:stretch>
            <a:fillRect/>
          </a:stretch>
        </p:blipFill>
        <p:spPr>
          <a:xfrm>
            <a:off x="389100" y="4673400"/>
            <a:ext cx="9394139" cy="3147612"/>
          </a:xfrm>
          <a:prstGeom prst="rect">
            <a:avLst/>
          </a:prstGeom>
          <a:noFill/>
          <a:ln>
            <a:noFill/>
          </a:ln>
        </p:spPr>
      </p:pic>
      <p:pic>
        <p:nvPicPr>
          <p:cNvPr id="513" name="Google Shape;513;g1421ab0be77_0_431"/>
          <p:cNvPicPr preferRelativeResize="0"/>
          <p:nvPr/>
        </p:nvPicPr>
        <p:blipFill>
          <a:blip r:embed="rId6">
            <a:alphaModFix/>
          </a:blip>
          <a:stretch>
            <a:fillRect/>
          </a:stretch>
        </p:blipFill>
        <p:spPr>
          <a:xfrm>
            <a:off x="389100" y="8294226"/>
            <a:ext cx="11546451" cy="1248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517" name="Shape 517"/>
        <p:cNvGrpSpPr/>
        <p:nvPr/>
      </p:nvGrpSpPr>
      <p:grpSpPr>
        <a:xfrm>
          <a:off x="0" y="0"/>
          <a:ext cx="0" cy="0"/>
          <a:chOff x="0" y="0"/>
          <a:chExt cx="0" cy="0"/>
        </a:xfrm>
      </p:grpSpPr>
      <p:pic>
        <p:nvPicPr>
          <p:cNvPr id="518" name="Google Shape;518;g1421ab0be77_0_473"/>
          <p:cNvPicPr preferRelativeResize="0"/>
          <p:nvPr/>
        </p:nvPicPr>
        <p:blipFill rotWithShape="1">
          <a:blip r:embed="rId3">
            <a:alphaModFix amt="66000"/>
          </a:blip>
          <a:srcRect b="0" l="0" r="0" t="0"/>
          <a:stretch/>
        </p:blipFill>
        <p:spPr>
          <a:xfrm rot="-5400000">
            <a:off x="-2053101" y="-2080906"/>
            <a:ext cx="5482085" cy="5482084"/>
          </a:xfrm>
          <a:prstGeom prst="rect">
            <a:avLst/>
          </a:prstGeom>
          <a:noFill/>
          <a:ln>
            <a:noFill/>
          </a:ln>
        </p:spPr>
      </p:pic>
      <p:sp>
        <p:nvSpPr>
          <p:cNvPr id="519" name="Google Shape;519;g1421ab0be77_0_473"/>
          <p:cNvSpPr txBox="1"/>
          <p:nvPr/>
        </p:nvSpPr>
        <p:spPr>
          <a:xfrm>
            <a:off x="1688250" y="1013500"/>
            <a:ext cx="9630000" cy="977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5150">
                <a:solidFill>
                  <a:srgbClr val="F1C024"/>
                </a:solidFill>
              </a:rPr>
              <a:t>Data Wrangling</a:t>
            </a:r>
            <a:endParaRPr/>
          </a:p>
        </p:txBody>
      </p:sp>
      <p:sp>
        <p:nvSpPr>
          <p:cNvPr id="520" name="Google Shape;520;g1421ab0be77_0_473"/>
          <p:cNvSpPr/>
          <p:nvPr/>
        </p:nvSpPr>
        <p:spPr>
          <a:xfrm>
            <a:off x="16559131" y="38140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grpSp>
        <p:nvGrpSpPr>
          <p:cNvPr id="521" name="Google Shape;521;g1421ab0be77_0_473"/>
          <p:cNvGrpSpPr/>
          <p:nvPr/>
        </p:nvGrpSpPr>
        <p:grpSpPr>
          <a:xfrm>
            <a:off x="10198400" y="3576042"/>
            <a:ext cx="4788984" cy="2042010"/>
            <a:chOff x="0" y="-57150"/>
            <a:chExt cx="2515355" cy="1153352"/>
          </a:xfrm>
        </p:grpSpPr>
        <p:sp>
          <p:nvSpPr>
            <p:cNvPr id="522" name="Google Shape;522;g1421ab0be77_0_473"/>
            <p:cNvSpPr/>
            <p:nvPr/>
          </p:nvSpPr>
          <p:spPr>
            <a:xfrm>
              <a:off x="0" y="0"/>
              <a:ext cx="2515355" cy="109620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g1421ab0be77_0_473"/>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24" name="Google Shape;524;g1421ab0be77_0_473"/>
          <p:cNvSpPr txBox="1"/>
          <p:nvPr/>
        </p:nvSpPr>
        <p:spPr>
          <a:xfrm>
            <a:off x="10451850" y="3941888"/>
            <a:ext cx="4418700" cy="19413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Proses ini untuk extract Datetime, agar lebih mudah diolah untuk kedepannya. </a:t>
            </a:r>
            <a:endParaRPr b="1" sz="24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25"/>
              <a:buFont typeface="Arial"/>
              <a:buNone/>
            </a:pPr>
            <a:r>
              <a:t/>
            </a:r>
            <a:endParaRPr b="1" sz="2425">
              <a:latin typeface="DM Sans"/>
              <a:ea typeface="DM Sans"/>
              <a:cs typeface="DM Sans"/>
              <a:sym typeface="DM Sans"/>
            </a:endParaRPr>
          </a:p>
        </p:txBody>
      </p:sp>
      <p:pic>
        <p:nvPicPr>
          <p:cNvPr id="525" name="Google Shape;525;g1421ab0be77_0_473"/>
          <p:cNvPicPr preferRelativeResize="0"/>
          <p:nvPr/>
        </p:nvPicPr>
        <p:blipFill>
          <a:blip r:embed="rId4">
            <a:alphaModFix/>
          </a:blip>
          <a:stretch>
            <a:fillRect/>
          </a:stretch>
        </p:blipFill>
        <p:spPr>
          <a:xfrm>
            <a:off x="14987375" y="387375"/>
            <a:ext cx="3299875" cy="3299875"/>
          </a:xfrm>
          <a:prstGeom prst="rect">
            <a:avLst/>
          </a:prstGeom>
          <a:noFill/>
          <a:ln>
            <a:noFill/>
          </a:ln>
        </p:spPr>
      </p:pic>
      <p:pic>
        <p:nvPicPr>
          <p:cNvPr id="526" name="Google Shape;526;g1421ab0be77_0_473"/>
          <p:cNvPicPr preferRelativeResize="0"/>
          <p:nvPr/>
        </p:nvPicPr>
        <p:blipFill>
          <a:blip r:embed="rId5">
            <a:alphaModFix/>
          </a:blip>
          <a:stretch>
            <a:fillRect/>
          </a:stretch>
        </p:blipFill>
        <p:spPr>
          <a:xfrm>
            <a:off x="303075" y="1990900"/>
            <a:ext cx="9779703" cy="5718351"/>
          </a:xfrm>
          <a:prstGeom prst="rect">
            <a:avLst/>
          </a:prstGeom>
          <a:noFill/>
          <a:ln>
            <a:noFill/>
          </a:ln>
        </p:spPr>
      </p:pic>
      <p:pic>
        <p:nvPicPr>
          <p:cNvPr id="527" name="Google Shape;527;g1421ab0be77_0_473"/>
          <p:cNvPicPr preferRelativeResize="0"/>
          <p:nvPr/>
        </p:nvPicPr>
        <p:blipFill rotWithShape="1">
          <a:blip r:embed="rId6">
            <a:alphaModFix/>
          </a:blip>
          <a:srcRect b="0" l="0" r="7740" t="0"/>
          <a:stretch/>
        </p:blipFill>
        <p:spPr>
          <a:xfrm>
            <a:off x="303075" y="7973175"/>
            <a:ext cx="9779701" cy="1433175"/>
          </a:xfrm>
          <a:prstGeom prst="rect">
            <a:avLst/>
          </a:prstGeom>
          <a:noFill/>
          <a:ln>
            <a:noFill/>
          </a:ln>
        </p:spPr>
      </p:pic>
      <p:grpSp>
        <p:nvGrpSpPr>
          <p:cNvPr id="528" name="Google Shape;528;g1421ab0be77_0_473"/>
          <p:cNvGrpSpPr/>
          <p:nvPr/>
        </p:nvGrpSpPr>
        <p:grpSpPr>
          <a:xfrm>
            <a:off x="10451850" y="7709249"/>
            <a:ext cx="4788984" cy="2042098"/>
            <a:chOff x="0" y="-57150"/>
            <a:chExt cx="2515355" cy="1980312"/>
          </a:xfrm>
        </p:grpSpPr>
        <p:sp>
          <p:nvSpPr>
            <p:cNvPr id="529" name="Google Shape;529;g1421ab0be77_0_473"/>
            <p:cNvSpPr/>
            <p:nvPr/>
          </p:nvSpPr>
          <p:spPr>
            <a:xfrm>
              <a:off x="0" y="0"/>
              <a:ext cx="2515355"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1421ab0be77_0_473"/>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31" name="Google Shape;531;g1421ab0be77_0_473"/>
          <p:cNvSpPr txBox="1"/>
          <p:nvPr/>
        </p:nvSpPr>
        <p:spPr>
          <a:xfrm>
            <a:off x="10636975" y="7980410"/>
            <a:ext cx="4418700" cy="1941300"/>
          </a:xfrm>
          <a:prstGeom prst="rect">
            <a:avLst/>
          </a:prstGeom>
          <a:noFill/>
          <a:ln>
            <a:noFill/>
          </a:ln>
        </p:spPr>
        <p:txBody>
          <a:bodyPr anchorCtr="0" anchor="t" bIns="0" lIns="0" spcFirstLastPara="1" rIns="0" wrap="square" tIns="0">
            <a:spAutoFit/>
          </a:bodyPr>
          <a:lstStyle/>
          <a:p>
            <a:pPr indent="0" lvl="0" marL="0" rtl="0" algn="l">
              <a:lnSpc>
                <a:spcPct val="140036"/>
              </a:lnSpc>
              <a:spcBef>
                <a:spcPts val="0"/>
              </a:spcBef>
              <a:spcAft>
                <a:spcPts val="0"/>
              </a:spcAft>
              <a:buClr>
                <a:schemeClr val="dk1"/>
              </a:buClr>
              <a:buSzPts val="2425"/>
              <a:buFont typeface="Arial"/>
              <a:buNone/>
            </a:pPr>
            <a:r>
              <a:rPr b="1" lang="en-US" sz="2425">
                <a:solidFill>
                  <a:schemeClr val="dk1"/>
                </a:solidFill>
                <a:latin typeface="DM Sans"/>
                <a:ea typeface="DM Sans"/>
                <a:cs typeface="DM Sans"/>
                <a:sym typeface="DM Sans"/>
              </a:rPr>
              <a:t>menghilangkan variable data yang bertipe timestamp. agar tidak redundant. </a:t>
            </a:r>
            <a:endParaRPr b="1" sz="24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25"/>
              <a:buFont typeface="Arial"/>
              <a:buNone/>
            </a:pPr>
            <a:r>
              <a:t/>
            </a:r>
            <a:endParaRPr b="1" sz="2425">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535" name="Shape 535"/>
        <p:cNvGrpSpPr/>
        <p:nvPr/>
      </p:nvGrpSpPr>
      <p:grpSpPr>
        <a:xfrm>
          <a:off x="0" y="0"/>
          <a:ext cx="0" cy="0"/>
          <a:chOff x="0" y="0"/>
          <a:chExt cx="0" cy="0"/>
        </a:xfrm>
      </p:grpSpPr>
      <p:sp>
        <p:nvSpPr>
          <p:cNvPr id="536" name="Google Shape;536;g1421ab0be77_0_39"/>
          <p:cNvSpPr/>
          <p:nvPr/>
        </p:nvSpPr>
        <p:spPr>
          <a:xfrm>
            <a:off x="1028700" y="976187"/>
            <a:ext cx="16245667" cy="7606156"/>
          </a:xfrm>
          <a:custGeom>
            <a:rect b="b" l="l" r="r" t="t"/>
            <a:pathLst>
              <a:path extrusionOk="0" h="9304166" w="19872376">
                <a:moveTo>
                  <a:pt x="0" y="0"/>
                </a:moveTo>
                <a:lnTo>
                  <a:pt x="0" y="9304166"/>
                </a:lnTo>
                <a:lnTo>
                  <a:pt x="19872376" y="9304166"/>
                </a:lnTo>
                <a:lnTo>
                  <a:pt x="19872376" y="0"/>
                </a:lnTo>
                <a:lnTo>
                  <a:pt x="0" y="0"/>
                </a:lnTo>
                <a:close/>
                <a:moveTo>
                  <a:pt x="19811417" y="9243206"/>
                </a:moveTo>
                <a:lnTo>
                  <a:pt x="59690" y="9243206"/>
                </a:lnTo>
                <a:lnTo>
                  <a:pt x="59690" y="59690"/>
                </a:lnTo>
                <a:lnTo>
                  <a:pt x="19811417" y="59690"/>
                </a:lnTo>
                <a:lnTo>
                  <a:pt x="19811417" y="9243206"/>
                </a:lnTo>
                <a:close/>
              </a:path>
            </a:pathLst>
          </a:custGeom>
          <a:solidFill>
            <a:srgbClr val="F9C041"/>
          </a:solidFill>
          <a:ln>
            <a:noFill/>
          </a:ln>
        </p:spPr>
      </p:sp>
      <p:sp>
        <p:nvSpPr>
          <p:cNvPr id="537" name="Google Shape;537;g1421ab0be77_0_39"/>
          <p:cNvSpPr txBox="1"/>
          <p:nvPr/>
        </p:nvSpPr>
        <p:spPr>
          <a:xfrm>
            <a:off x="3168405" y="3392061"/>
            <a:ext cx="11607000" cy="2774400"/>
          </a:xfrm>
          <a:prstGeom prst="rect">
            <a:avLst/>
          </a:prstGeom>
          <a:noFill/>
          <a:ln>
            <a:noFill/>
          </a:ln>
        </p:spPr>
        <p:txBody>
          <a:bodyPr anchorCtr="0" anchor="t" bIns="0" lIns="0" spcFirstLastPara="1" rIns="0" wrap="square" tIns="0">
            <a:spAutoFit/>
          </a:bodyPr>
          <a:lstStyle/>
          <a:p>
            <a:pPr indent="0" lvl="0" marL="0" marR="0" rtl="0" algn="ctr">
              <a:lnSpc>
                <a:spcPct val="108998"/>
              </a:lnSpc>
              <a:spcBef>
                <a:spcPts val="0"/>
              </a:spcBef>
              <a:spcAft>
                <a:spcPts val="0"/>
              </a:spcAft>
              <a:buClr>
                <a:srgbClr val="000000"/>
              </a:buClr>
              <a:buSzPts val="8624"/>
              <a:buFont typeface="Arial"/>
              <a:buNone/>
            </a:pPr>
            <a:r>
              <a:rPr lang="en-US" sz="8624">
                <a:solidFill>
                  <a:srgbClr val="FFFFFF"/>
                </a:solidFill>
              </a:rPr>
              <a:t>Analisis Data Komprehensif</a:t>
            </a:r>
            <a:endParaRPr b="0" i="0" sz="1400" u="none" cap="none" strike="noStrike">
              <a:solidFill>
                <a:srgbClr val="000000"/>
              </a:solidFill>
              <a:latin typeface="Arial"/>
              <a:ea typeface="Arial"/>
              <a:cs typeface="Arial"/>
              <a:sym typeface="Arial"/>
            </a:endParaRPr>
          </a:p>
        </p:txBody>
      </p:sp>
      <p:sp>
        <p:nvSpPr>
          <p:cNvPr id="538" name="Google Shape;538;g1421ab0be77_0_39"/>
          <p:cNvSpPr/>
          <p:nvPr/>
        </p:nvSpPr>
        <p:spPr>
          <a:xfrm>
            <a:off x="17423566" y="3759863"/>
            <a:ext cx="864054" cy="2766055"/>
          </a:xfrm>
          <a:custGeom>
            <a:rect b="b" l="l" r="r" t="t"/>
            <a:pathLst>
              <a:path extrusionOk="0" h="1009509" w="315348">
                <a:moveTo>
                  <a:pt x="0" y="0"/>
                </a:moveTo>
                <a:lnTo>
                  <a:pt x="315348" y="0"/>
                </a:lnTo>
                <a:lnTo>
                  <a:pt x="315348" y="1009509"/>
                </a:lnTo>
                <a:lnTo>
                  <a:pt x="0" y="1009509"/>
                </a:lnTo>
                <a:close/>
              </a:path>
            </a:pathLst>
          </a:custGeom>
          <a:solidFill>
            <a:srgbClr val="FCBF01"/>
          </a:solidFill>
          <a:ln>
            <a:noFill/>
          </a:ln>
        </p:spPr>
      </p:sp>
      <p:sp>
        <p:nvSpPr>
          <p:cNvPr id="539" name="Google Shape;539;g1421ab0be77_0_39"/>
          <p:cNvSpPr/>
          <p:nvPr/>
        </p:nvSpPr>
        <p:spPr>
          <a:xfrm>
            <a:off x="0" y="3759863"/>
            <a:ext cx="864054" cy="2766055"/>
          </a:xfrm>
          <a:custGeom>
            <a:rect b="b" l="l" r="r" t="t"/>
            <a:pathLst>
              <a:path extrusionOk="0" h="1009509" w="315348">
                <a:moveTo>
                  <a:pt x="0" y="0"/>
                </a:moveTo>
                <a:lnTo>
                  <a:pt x="315348" y="0"/>
                </a:lnTo>
                <a:lnTo>
                  <a:pt x="315348" y="1009509"/>
                </a:lnTo>
                <a:lnTo>
                  <a:pt x="0" y="1009509"/>
                </a:lnTo>
                <a:close/>
              </a:path>
            </a:pathLst>
          </a:custGeom>
          <a:solidFill>
            <a:srgbClr val="FCBF01"/>
          </a:solidFill>
          <a:ln>
            <a:noFill/>
          </a:ln>
        </p:spPr>
      </p:sp>
      <p:pic>
        <p:nvPicPr>
          <p:cNvPr id="540" name="Google Shape;540;g1421ab0be77_0_39"/>
          <p:cNvPicPr preferRelativeResize="0"/>
          <p:nvPr/>
        </p:nvPicPr>
        <p:blipFill>
          <a:blip r:embed="rId3">
            <a:alphaModFix/>
          </a:blip>
          <a:stretch>
            <a:fillRect/>
          </a:stretch>
        </p:blipFill>
        <p:spPr>
          <a:xfrm>
            <a:off x="6961538" y="-456500"/>
            <a:ext cx="4020725" cy="4020725"/>
          </a:xfrm>
          <a:prstGeom prst="rect">
            <a:avLst/>
          </a:prstGeom>
          <a:noFill/>
          <a:ln>
            <a:noFill/>
          </a:ln>
        </p:spPr>
      </p:pic>
      <p:pic>
        <p:nvPicPr>
          <p:cNvPr id="541" name="Google Shape;541;g1421ab0be77_0_39"/>
          <p:cNvPicPr preferRelativeResize="0"/>
          <p:nvPr/>
        </p:nvPicPr>
        <p:blipFill>
          <a:blip r:embed="rId4">
            <a:alphaModFix/>
          </a:blip>
          <a:stretch>
            <a:fillRect/>
          </a:stretch>
        </p:blipFill>
        <p:spPr>
          <a:xfrm>
            <a:off x="7340300" y="6166450"/>
            <a:ext cx="3929750" cy="392975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545" name="Shape 545"/>
        <p:cNvGrpSpPr/>
        <p:nvPr/>
      </p:nvGrpSpPr>
      <p:grpSpPr>
        <a:xfrm>
          <a:off x="0" y="0"/>
          <a:ext cx="0" cy="0"/>
          <a:chOff x="0" y="0"/>
          <a:chExt cx="0" cy="0"/>
        </a:xfrm>
      </p:grpSpPr>
      <p:sp>
        <p:nvSpPr>
          <p:cNvPr id="546" name="Google Shape;546;g1421ab0be77_0_513"/>
          <p:cNvSpPr/>
          <p:nvPr/>
        </p:nvSpPr>
        <p:spPr>
          <a:xfrm>
            <a:off x="14576274" y="-75"/>
            <a:ext cx="3710597"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pic>
        <p:nvPicPr>
          <p:cNvPr id="547" name="Google Shape;547;g1421ab0be77_0_513"/>
          <p:cNvPicPr preferRelativeResize="0"/>
          <p:nvPr/>
        </p:nvPicPr>
        <p:blipFill rotWithShape="1">
          <a:blip r:embed="rId3">
            <a:alphaModFix amt="66000"/>
          </a:blip>
          <a:srcRect b="0" l="0" r="0" t="0"/>
          <a:stretch/>
        </p:blipFill>
        <p:spPr>
          <a:xfrm rot="-5400000">
            <a:off x="-2053101" y="-2080906"/>
            <a:ext cx="5482085" cy="5482084"/>
          </a:xfrm>
          <a:prstGeom prst="rect">
            <a:avLst/>
          </a:prstGeom>
          <a:noFill/>
          <a:ln>
            <a:noFill/>
          </a:ln>
        </p:spPr>
      </p:pic>
      <p:sp>
        <p:nvSpPr>
          <p:cNvPr id="548" name="Google Shape;548;g1421ab0be77_0_513"/>
          <p:cNvSpPr txBox="1"/>
          <p:nvPr/>
        </p:nvSpPr>
        <p:spPr>
          <a:xfrm>
            <a:off x="2718800" y="246225"/>
            <a:ext cx="10090500" cy="9774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5150">
                <a:solidFill>
                  <a:srgbClr val="F1C024"/>
                </a:solidFill>
              </a:rPr>
              <a:t>EDA (Exploratory Data Analysis)</a:t>
            </a:r>
            <a:endParaRPr/>
          </a:p>
        </p:txBody>
      </p:sp>
      <p:sp>
        <p:nvSpPr>
          <p:cNvPr id="549" name="Google Shape;549;g1421ab0be77_0_513"/>
          <p:cNvSpPr/>
          <p:nvPr/>
        </p:nvSpPr>
        <p:spPr>
          <a:xfrm>
            <a:off x="16150231" y="37604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550" name="Google Shape;550;g1421ab0be77_0_513"/>
          <p:cNvPicPr preferRelativeResize="0"/>
          <p:nvPr/>
        </p:nvPicPr>
        <p:blipFill>
          <a:blip r:embed="rId4">
            <a:alphaModFix/>
          </a:blip>
          <a:stretch>
            <a:fillRect/>
          </a:stretch>
        </p:blipFill>
        <p:spPr>
          <a:xfrm>
            <a:off x="14690450" y="5585700"/>
            <a:ext cx="3597550" cy="4028566"/>
          </a:xfrm>
          <a:prstGeom prst="rect">
            <a:avLst/>
          </a:prstGeom>
          <a:noFill/>
          <a:ln>
            <a:noFill/>
          </a:ln>
        </p:spPr>
      </p:pic>
      <p:sp>
        <p:nvSpPr>
          <p:cNvPr id="551" name="Google Shape;551;g1421ab0be77_0_513"/>
          <p:cNvSpPr txBox="1"/>
          <p:nvPr/>
        </p:nvSpPr>
        <p:spPr>
          <a:xfrm>
            <a:off x="2072600" y="1223625"/>
            <a:ext cx="9747300" cy="6465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000">
                <a:solidFill>
                  <a:schemeClr val="lt1"/>
                </a:solidFill>
              </a:rPr>
              <a:t>Apa sih yang dijual di Yakitori-Kun?</a:t>
            </a:r>
            <a:endParaRPr sz="100"/>
          </a:p>
        </p:txBody>
      </p:sp>
      <p:sp>
        <p:nvSpPr>
          <p:cNvPr id="552" name="Google Shape;552;g1421ab0be77_0_513"/>
          <p:cNvSpPr txBox="1"/>
          <p:nvPr/>
        </p:nvSpPr>
        <p:spPr>
          <a:xfrm>
            <a:off x="8092450" y="3228450"/>
            <a:ext cx="43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553" name="Google Shape;553;g1421ab0be77_0_513"/>
          <p:cNvSpPr/>
          <p:nvPr/>
        </p:nvSpPr>
        <p:spPr>
          <a:xfrm>
            <a:off x="591825" y="2198776"/>
            <a:ext cx="13564052" cy="7658993"/>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2425"/>
              <a:buFont typeface="Arial"/>
              <a:buNone/>
            </a:pPr>
            <a:r>
              <a:rPr b="1" lang="en-US" sz="2325">
                <a:solidFill>
                  <a:schemeClr val="dk1"/>
                </a:solidFill>
                <a:latin typeface="DM Sans"/>
                <a:ea typeface="DM Sans"/>
                <a:cs typeface="DM Sans"/>
                <a:sym typeface="DM Sans"/>
              </a:rPr>
              <a:t>Dari data yang didapatkan, ada 10 item menu yang ditawarkan meskipun mengalami perubahan seiring berjalannya waktu. Beberapa menu yang masih konsisten merupakan menu utamanya yaitu Yakitori dan terdiri dari:</a:t>
            </a:r>
            <a:endParaRPr b="1" sz="2325">
              <a:solidFill>
                <a:schemeClr val="dk1"/>
              </a:solidFill>
              <a:latin typeface="DM Sans"/>
              <a:ea typeface="DM Sans"/>
              <a:cs typeface="DM Sans"/>
              <a:sym typeface="DM Sans"/>
            </a:endParaRPr>
          </a:p>
          <a:p>
            <a:pPr indent="-376237" lvl="0" marL="457200" rtl="0" algn="l">
              <a:lnSpc>
                <a:spcPct val="100000"/>
              </a:lnSpc>
              <a:spcBef>
                <a:spcPts val="0"/>
              </a:spcBef>
              <a:spcAft>
                <a:spcPts val="0"/>
              </a:spcAft>
              <a:buClr>
                <a:schemeClr val="dk1"/>
              </a:buClr>
              <a:buSzPts val="2325"/>
              <a:buFont typeface="DM Sans"/>
              <a:buAutoNum type="arabicPeriod"/>
            </a:pPr>
            <a:r>
              <a:rPr b="1" lang="en-US" sz="2325">
                <a:solidFill>
                  <a:schemeClr val="dk1"/>
                </a:solidFill>
                <a:latin typeface="DM Sans"/>
                <a:ea typeface="DM Sans"/>
                <a:cs typeface="DM Sans"/>
                <a:sym typeface="DM Sans"/>
              </a:rPr>
              <a:t>Kawa (sate kulit)</a:t>
            </a:r>
            <a:endParaRPr b="1" sz="2325">
              <a:solidFill>
                <a:schemeClr val="dk1"/>
              </a:solidFill>
              <a:latin typeface="DM Sans"/>
              <a:ea typeface="DM Sans"/>
              <a:cs typeface="DM Sans"/>
              <a:sym typeface="DM Sans"/>
            </a:endParaRPr>
          </a:p>
          <a:p>
            <a:pPr indent="-376237" lvl="0" marL="457200" rtl="0" algn="l">
              <a:lnSpc>
                <a:spcPct val="100000"/>
              </a:lnSpc>
              <a:spcBef>
                <a:spcPts val="0"/>
              </a:spcBef>
              <a:spcAft>
                <a:spcPts val="0"/>
              </a:spcAft>
              <a:buClr>
                <a:schemeClr val="dk1"/>
              </a:buClr>
              <a:buSzPts val="2325"/>
              <a:buFont typeface="DM Sans"/>
              <a:buAutoNum type="arabicPeriod"/>
            </a:pPr>
            <a:r>
              <a:rPr b="1" lang="en-US" sz="2325">
                <a:solidFill>
                  <a:schemeClr val="dk1"/>
                </a:solidFill>
                <a:latin typeface="DM Sans"/>
                <a:ea typeface="DM Sans"/>
                <a:cs typeface="DM Sans"/>
                <a:sym typeface="DM Sans"/>
              </a:rPr>
              <a:t>Momo ( sate paha)</a:t>
            </a:r>
            <a:endParaRPr b="1" sz="2325">
              <a:solidFill>
                <a:schemeClr val="dk1"/>
              </a:solidFill>
              <a:latin typeface="DM Sans"/>
              <a:ea typeface="DM Sans"/>
              <a:cs typeface="DM Sans"/>
              <a:sym typeface="DM Sans"/>
            </a:endParaRPr>
          </a:p>
          <a:p>
            <a:pPr indent="-376237" lvl="0" marL="457200" rtl="0" algn="l">
              <a:lnSpc>
                <a:spcPct val="100000"/>
              </a:lnSpc>
              <a:spcBef>
                <a:spcPts val="0"/>
              </a:spcBef>
              <a:spcAft>
                <a:spcPts val="0"/>
              </a:spcAft>
              <a:buClr>
                <a:schemeClr val="dk1"/>
              </a:buClr>
              <a:buSzPts val="2325"/>
              <a:buFont typeface="DM Sans"/>
              <a:buAutoNum type="arabicPeriod"/>
            </a:pPr>
            <a:r>
              <a:rPr b="1" lang="en-US" sz="2325">
                <a:solidFill>
                  <a:schemeClr val="dk1"/>
                </a:solidFill>
                <a:latin typeface="DM Sans"/>
                <a:ea typeface="DM Sans"/>
                <a:cs typeface="DM Sans"/>
                <a:sym typeface="DM Sans"/>
              </a:rPr>
              <a:t>Negima (sate dada)</a:t>
            </a:r>
            <a:endParaRPr b="1" sz="2325">
              <a:solidFill>
                <a:schemeClr val="dk1"/>
              </a:solidFill>
              <a:latin typeface="DM Sans"/>
              <a:ea typeface="DM Sans"/>
              <a:cs typeface="DM Sans"/>
              <a:sym typeface="DM Sans"/>
            </a:endParaRPr>
          </a:p>
          <a:p>
            <a:pPr indent="-376237" lvl="0" marL="457200" rtl="0" algn="l">
              <a:lnSpc>
                <a:spcPct val="100000"/>
              </a:lnSpc>
              <a:spcBef>
                <a:spcPts val="0"/>
              </a:spcBef>
              <a:spcAft>
                <a:spcPts val="0"/>
              </a:spcAft>
              <a:buClr>
                <a:schemeClr val="dk1"/>
              </a:buClr>
              <a:buSzPts val="2325"/>
              <a:buFont typeface="DM Sans"/>
              <a:buAutoNum type="arabicPeriod"/>
            </a:pPr>
            <a:r>
              <a:rPr b="1" lang="en-US" sz="2325">
                <a:solidFill>
                  <a:schemeClr val="dk1"/>
                </a:solidFill>
                <a:latin typeface="DM Sans"/>
                <a:ea typeface="DM Sans"/>
                <a:cs typeface="DM Sans"/>
                <a:sym typeface="DM Sans"/>
              </a:rPr>
              <a:t>Enoki (seef)</a:t>
            </a:r>
            <a:endParaRPr b="1" sz="2325">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b="1" sz="2325">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n-US" sz="2325">
                <a:solidFill>
                  <a:schemeClr val="dk1"/>
                </a:solidFill>
                <a:latin typeface="DM Sans"/>
                <a:ea typeface="DM Sans"/>
                <a:cs typeface="DM Sans"/>
                <a:sym typeface="DM Sans"/>
              </a:rPr>
              <a:t>Dengan tambahan onigiri, meskipun berlangsung selama 4 bulan dari Desember 2021 hingga April 2022. Menu onigiri ini terdiri dari :</a:t>
            </a:r>
            <a:endParaRPr b="1" sz="2325">
              <a:solidFill>
                <a:schemeClr val="dk1"/>
              </a:solidFill>
              <a:latin typeface="DM Sans"/>
              <a:ea typeface="DM Sans"/>
              <a:cs typeface="DM Sans"/>
              <a:sym typeface="DM Sans"/>
            </a:endParaRPr>
          </a:p>
          <a:p>
            <a:pPr indent="-376237" lvl="0" marL="457200" rtl="0" algn="l">
              <a:lnSpc>
                <a:spcPct val="100000"/>
              </a:lnSpc>
              <a:spcBef>
                <a:spcPts val="0"/>
              </a:spcBef>
              <a:spcAft>
                <a:spcPts val="0"/>
              </a:spcAft>
              <a:buClr>
                <a:schemeClr val="dk1"/>
              </a:buClr>
              <a:buSzPts val="2325"/>
              <a:buFont typeface="DM Sans"/>
              <a:buAutoNum type="arabicPeriod"/>
            </a:pPr>
            <a:r>
              <a:rPr b="1" lang="en-US" sz="2325">
                <a:solidFill>
                  <a:schemeClr val="dk1"/>
                </a:solidFill>
                <a:latin typeface="DM Sans"/>
                <a:ea typeface="DM Sans"/>
                <a:cs typeface="DM Sans"/>
                <a:sym typeface="DM Sans"/>
              </a:rPr>
              <a:t>Onigiri original</a:t>
            </a:r>
            <a:endParaRPr b="1" sz="2325">
              <a:solidFill>
                <a:schemeClr val="dk1"/>
              </a:solidFill>
              <a:latin typeface="DM Sans"/>
              <a:ea typeface="DM Sans"/>
              <a:cs typeface="DM Sans"/>
              <a:sym typeface="DM Sans"/>
            </a:endParaRPr>
          </a:p>
          <a:p>
            <a:pPr indent="-376237" lvl="0" marL="457200" rtl="0" algn="l">
              <a:lnSpc>
                <a:spcPct val="100000"/>
              </a:lnSpc>
              <a:spcBef>
                <a:spcPts val="0"/>
              </a:spcBef>
              <a:spcAft>
                <a:spcPts val="0"/>
              </a:spcAft>
              <a:buClr>
                <a:schemeClr val="dk1"/>
              </a:buClr>
              <a:buSzPts val="2325"/>
              <a:buFont typeface="DM Sans"/>
              <a:buAutoNum type="arabicPeriod"/>
            </a:pPr>
            <a:r>
              <a:rPr b="1" lang="en-US" sz="2325">
                <a:solidFill>
                  <a:schemeClr val="dk1"/>
                </a:solidFill>
                <a:latin typeface="DM Sans"/>
                <a:ea typeface="DM Sans"/>
                <a:cs typeface="DM Sans"/>
                <a:sym typeface="DM Sans"/>
              </a:rPr>
              <a:t>Ongiri salmon</a:t>
            </a:r>
            <a:endParaRPr b="1" sz="2325">
              <a:solidFill>
                <a:schemeClr val="dk1"/>
              </a:solidFill>
              <a:latin typeface="DM Sans"/>
              <a:ea typeface="DM Sans"/>
              <a:cs typeface="DM Sans"/>
              <a:sym typeface="DM Sans"/>
            </a:endParaRPr>
          </a:p>
          <a:p>
            <a:pPr indent="-376237" lvl="0" marL="457200" rtl="0" algn="l">
              <a:lnSpc>
                <a:spcPct val="100000"/>
              </a:lnSpc>
              <a:spcBef>
                <a:spcPts val="0"/>
              </a:spcBef>
              <a:spcAft>
                <a:spcPts val="0"/>
              </a:spcAft>
              <a:buClr>
                <a:schemeClr val="dk1"/>
              </a:buClr>
              <a:buSzPts val="2325"/>
              <a:buFont typeface="DM Sans"/>
              <a:buAutoNum type="arabicPeriod"/>
            </a:pPr>
            <a:r>
              <a:rPr b="1" lang="en-US" sz="2325">
                <a:solidFill>
                  <a:schemeClr val="dk1"/>
                </a:solidFill>
                <a:latin typeface="DM Sans"/>
                <a:ea typeface="DM Sans"/>
                <a:cs typeface="DM Sans"/>
                <a:sym typeface="DM Sans"/>
              </a:rPr>
              <a:t>Onigiri tuna</a:t>
            </a:r>
            <a:endParaRPr b="1" sz="2325">
              <a:solidFill>
                <a:schemeClr val="dk1"/>
              </a:solidFill>
              <a:latin typeface="DM Sans"/>
              <a:ea typeface="DM Sans"/>
              <a:cs typeface="DM Sans"/>
              <a:sym typeface="DM Sans"/>
            </a:endParaRPr>
          </a:p>
          <a:p>
            <a:pPr indent="0" lvl="0" marL="0" rtl="0" algn="l">
              <a:lnSpc>
                <a:spcPct val="140036"/>
              </a:lnSpc>
              <a:spcBef>
                <a:spcPts val="0"/>
              </a:spcBef>
              <a:spcAft>
                <a:spcPts val="0"/>
              </a:spcAft>
              <a:buNone/>
            </a:pPr>
            <a:r>
              <a:t/>
            </a:r>
            <a:endParaRPr b="1" sz="2325">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n-US" sz="2325">
                <a:solidFill>
                  <a:schemeClr val="dk1"/>
                </a:solidFill>
                <a:latin typeface="DM Sans"/>
                <a:ea typeface="DM Sans"/>
                <a:cs typeface="DM Sans"/>
                <a:sym typeface="DM Sans"/>
              </a:rPr>
              <a:t>Kemudian menu onigiri ini digantikan dengan menu Rice/Nasi, dikarenakan terdapat kendala dalam proses produksinya.</a:t>
            </a:r>
            <a:endParaRPr b="1" sz="2325">
              <a:solidFill>
                <a:schemeClr val="dk1"/>
              </a:solidFill>
              <a:latin typeface="DM Sans"/>
              <a:ea typeface="DM Sans"/>
              <a:cs typeface="DM Sans"/>
              <a:sym typeface="DM Sans"/>
            </a:endParaRPr>
          </a:p>
          <a:p>
            <a:pPr indent="0" lvl="0" marL="0" rtl="0" algn="l">
              <a:lnSpc>
                <a:spcPct val="140036"/>
              </a:lnSpc>
              <a:spcBef>
                <a:spcPts val="0"/>
              </a:spcBef>
              <a:spcAft>
                <a:spcPts val="0"/>
              </a:spcAft>
              <a:buNone/>
            </a:pPr>
            <a:r>
              <a:t/>
            </a:r>
            <a:endParaRPr b="1" sz="2325">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n-US" sz="2325">
                <a:solidFill>
                  <a:schemeClr val="dk1"/>
                </a:solidFill>
                <a:latin typeface="DM Sans"/>
                <a:ea typeface="DM Sans"/>
                <a:cs typeface="DM Sans"/>
                <a:sym typeface="DM Sans"/>
              </a:rPr>
              <a:t>Untuk kategori Drink ini terdapat 2 pilihan menu yaitu mineral water dan lychee Ocha. </a:t>
            </a:r>
            <a:endParaRPr b="1" sz="2325">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n-US" sz="2325">
                <a:solidFill>
                  <a:schemeClr val="dk1"/>
                </a:solidFill>
                <a:latin typeface="DM Sans"/>
                <a:ea typeface="DM Sans"/>
                <a:cs typeface="DM Sans"/>
                <a:sym typeface="DM Sans"/>
              </a:rPr>
              <a:t>Lychee Ocha ini juga baru tersedia pada bulan April 2022.</a:t>
            </a:r>
            <a:endParaRPr b="1" sz="2325">
              <a:solidFill>
                <a:schemeClr val="dk1"/>
              </a:solidFill>
              <a:latin typeface="DM Sans"/>
              <a:ea typeface="DM Sans"/>
              <a:cs typeface="DM Sans"/>
              <a:sym typeface="DM Sans"/>
            </a:endParaRPr>
          </a:p>
          <a:p>
            <a:pPr indent="0" lvl="0" marL="457200" rtl="0" algn="l">
              <a:lnSpc>
                <a:spcPct val="140036"/>
              </a:lnSpc>
              <a:spcBef>
                <a:spcPts val="0"/>
              </a:spcBef>
              <a:spcAft>
                <a:spcPts val="0"/>
              </a:spcAft>
              <a:buNone/>
            </a:pPr>
            <a:r>
              <a:t/>
            </a:r>
            <a:endParaRPr b="1" sz="2325">
              <a:solidFill>
                <a:schemeClr val="dk1"/>
              </a:solidFill>
              <a:latin typeface="DM Sans"/>
              <a:ea typeface="DM Sans"/>
              <a:cs typeface="DM Sans"/>
              <a:sym typeface="DM Sans"/>
            </a:endParaRPr>
          </a:p>
          <a:p>
            <a:pPr indent="0" lvl="0" marL="457200" rtl="0" algn="l">
              <a:lnSpc>
                <a:spcPct val="140036"/>
              </a:lnSpc>
              <a:spcBef>
                <a:spcPts val="0"/>
              </a:spcBef>
              <a:spcAft>
                <a:spcPts val="0"/>
              </a:spcAft>
              <a:buNone/>
            </a:pPr>
            <a:r>
              <a:t/>
            </a:r>
            <a:endParaRPr b="1" sz="2425">
              <a:solidFill>
                <a:schemeClr val="dk1"/>
              </a:solidFill>
              <a:latin typeface="DM Sans"/>
              <a:ea typeface="DM Sans"/>
              <a:cs typeface="DM Sans"/>
              <a:sym typeface="DM Sans"/>
            </a:endParaRPr>
          </a:p>
        </p:txBody>
      </p:sp>
      <p:pic>
        <p:nvPicPr>
          <p:cNvPr id="554" name="Google Shape;554;g1421ab0be77_0_513"/>
          <p:cNvPicPr preferRelativeResize="0"/>
          <p:nvPr/>
        </p:nvPicPr>
        <p:blipFill>
          <a:blip r:embed="rId5">
            <a:alphaModFix/>
          </a:blip>
          <a:stretch>
            <a:fillRect/>
          </a:stretch>
        </p:blipFill>
        <p:spPr>
          <a:xfrm>
            <a:off x="14576274" y="512500"/>
            <a:ext cx="3710600" cy="3710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558" name="Shape 558"/>
        <p:cNvGrpSpPr/>
        <p:nvPr/>
      </p:nvGrpSpPr>
      <p:grpSpPr>
        <a:xfrm>
          <a:off x="0" y="0"/>
          <a:ext cx="0" cy="0"/>
          <a:chOff x="0" y="0"/>
          <a:chExt cx="0" cy="0"/>
        </a:xfrm>
      </p:grpSpPr>
      <p:pic>
        <p:nvPicPr>
          <p:cNvPr id="559" name="Google Shape;559;g1434bde8695_0_33"/>
          <p:cNvPicPr preferRelativeResize="0"/>
          <p:nvPr/>
        </p:nvPicPr>
        <p:blipFill rotWithShape="1">
          <a:blip r:embed="rId3">
            <a:alphaModFix amt="66000"/>
          </a:blip>
          <a:srcRect b="0" l="0" r="0" t="0"/>
          <a:stretch/>
        </p:blipFill>
        <p:spPr>
          <a:xfrm rot="-5400000">
            <a:off x="-4430526" y="2402456"/>
            <a:ext cx="5482085" cy="5482084"/>
          </a:xfrm>
          <a:prstGeom prst="rect">
            <a:avLst/>
          </a:prstGeom>
          <a:noFill/>
          <a:ln>
            <a:noFill/>
          </a:ln>
        </p:spPr>
      </p:pic>
      <p:sp>
        <p:nvSpPr>
          <p:cNvPr id="560" name="Google Shape;560;g1434bde8695_0_33"/>
          <p:cNvSpPr/>
          <p:nvPr/>
        </p:nvSpPr>
        <p:spPr>
          <a:xfrm>
            <a:off x="16559881" y="3932655"/>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sp>
        <p:nvSpPr>
          <p:cNvPr id="561" name="Google Shape;561;g1434bde8695_0_33"/>
          <p:cNvSpPr txBox="1"/>
          <p:nvPr/>
        </p:nvSpPr>
        <p:spPr>
          <a:xfrm>
            <a:off x="4034275" y="417575"/>
            <a:ext cx="9747300" cy="1293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000">
                <a:solidFill>
                  <a:schemeClr val="lt1"/>
                </a:solidFill>
              </a:rPr>
              <a:t>Bagaimana Penjualan item dan sales yang terjadi selama 6 bulan penjualan?</a:t>
            </a:r>
            <a:endParaRPr sz="100"/>
          </a:p>
        </p:txBody>
      </p:sp>
      <p:pic>
        <p:nvPicPr>
          <p:cNvPr id="562" name="Google Shape;562;g1434bde8695_0_33"/>
          <p:cNvPicPr preferRelativeResize="0"/>
          <p:nvPr/>
        </p:nvPicPr>
        <p:blipFill rotWithShape="1">
          <a:blip r:embed="rId4">
            <a:alphaModFix/>
          </a:blip>
          <a:srcRect b="3963" l="0" r="4689" t="7759"/>
          <a:stretch/>
        </p:blipFill>
        <p:spPr>
          <a:xfrm>
            <a:off x="1229487" y="1989782"/>
            <a:ext cx="7906550" cy="5102561"/>
          </a:xfrm>
          <a:prstGeom prst="rect">
            <a:avLst/>
          </a:prstGeom>
          <a:noFill/>
          <a:ln>
            <a:noFill/>
          </a:ln>
        </p:spPr>
      </p:pic>
      <p:pic>
        <p:nvPicPr>
          <p:cNvPr id="563" name="Google Shape;563;g1434bde8695_0_33"/>
          <p:cNvPicPr preferRelativeResize="0"/>
          <p:nvPr/>
        </p:nvPicPr>
        <p:blipFill rotWithShape="1">
          <a:blip r:embed="rId5">
            <a:alphaModFix/>
          </a:blip>
          <a:srcRect b="4235" l="4496" r="6646" t="4281"/>
          <a:stretch/>
        </p:blipFill>
        <p:spPr>
          <a:xfrm>
            <a:off x="9514188" y="1989787"/>
            <a:ext cx="7906577" cy="5102550"/>
          </a:xfrm>
          <a:prstGeom prst="rect">
            <a:avLst/>
          </a:prstGeom>
          <a:noFill/>
          <a:ln>
            <a:noFill/>
          </a:ln>
        </p:spPr>
      </p:pic>
      <p:sp>
        <p:nvSpPr>
          <p:cNvPr id="564" name="Google Shape;564;g1434bde8695_0_33"/>
          <p:cNvSpPr txBox="1"/>
          <p:nvPr/>
        </p:nvSpPr>
        <p:spPr>
          <a:xfrm>
            <a:off x="8092450" y="3228450"/>
            <a:ext cx="43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565" name="Google Shape;565;g1434bde8695_0_33"/>
          <p:cNvPicPr preferRelativeResize="0"/>
          <p:nvPr/>
        </p:nvPicPr>
        <p:blipFill>
          <a:blip r:embed="rId6">
            <a:alphaModFix/>
          </a:blip>
          <a:stretch>
            <a:fillRect/>
          </a:stretch>
        </p:blipFill>
        <p:spPr>
          <a:xfrm>
            <a:off x="1425300" y="-855325"/>
            <a:ext cx="3596475" cy="3596450"/>
          </a:xfrm>
          <a:prstGeom prst="rect">
            <a:avLst/>
          </a:prstGeom>
          <a:noFill/>
          <a:ln>
            <a:noFill/>
          </a:ln>
        </p:spPr>
      </p:pic>
      <p:sp>
        <p:nvSpPr>
          <p:cNvPr id="566" name="Google Shape;566;g1434bde8695_0_33"/>
          <p:cNvSpPr/>
          <p:nvPr/>
        </p:nvSpPr>
        <p:spPr>
          <a:xfrm>
            <a:off x="1229487" y="7371550"/>
            <a:ext cx="16173733" cy="224529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1434bde8695_0_33"/>
          <p:cNvSpPr txBox="1"/>
          <p:nvPr/>
        </p:nvSpPr>
        <p:spPr>
          <a:xfrm>
            <a:off x="1229487" y="7441800"/>
            <a:ext cx="16170900" cy="2216400"/>
          </a:xfrm>
          <a:prstGeom prst="rect">
            <a:avLst/>
          </a:prstGeom>
          <a:noFill/>
          <a:ln>
            <a:noFill/>
          </a:ln>
        </p:spPr>
        <p:txBody>
          <a:bodyPr anchorCtr="0" anchor="t" bIns="0" lIns="0" spcFirstLastPara="1" rIns="0" wrap="square" tIns="0">
            <a:spAutoFit/>
          </a:bodyPr>
          <a:lstStyle/>
          <a:p>
            <a:pPr indent="-381000" lvl="0" marL="457200" marR="0" rtl="0" algn="l">
              <a:lnSpc>
                <a:spcPct val="100000"/>
              </a:lnSpc>
              <a:spcBef>
                <a:spcPts val="0"/>
              </a:spcBef>
              <a:spcAft>
                <a:spcPts val="0"/>
              </a:spcAft>
              <a:buSzPts val="2400"/>
              <a:buFont typeface="DM Sans"/>
              <a:buChar char="●"/>
            </a:pPr>
            <a:r>
              <a:rPr b="1" lang="en-US" sz="2400">
                <a:latin typeface="DM Sans"/>
                <a:ea typeface="DM Sans"/>
                <a:cs typeface="DM Sans"/>
                <a:sym typeface="DM Sans"/>
              </a:rPr>
              <a:t>Grafik sebelah kiri merupakan total revenue yang didapatkan dari tiap menu selama 6 Bulan (Desember 2021 - Juni 2022). Revenue terbesar dihasilkan dari menu kawa (sate kulit),</a:t>
            </a:r>
            <a:endParaRPr b="1" sz="2400">
              <a:latin typeface="DM Sans"/>
              <a:ea typeface="DM Sans"/>
              <a:cs typeface="DM Sans"/>
              <a:sym typeface="DM Sans"/>
            </a:endParaRPr>
          </a:p>
          <a:p>
            <a:pPr indent="-381000" lvl="0" marL="457200" marR="0" rtl="0" algn="l">
              <a:lnSpc>
                <a:spcPct val="100000"/>
              </a:lnSpc>
              <a:spcBef>
                <a:spcPts val="0"/>
              </a:spcBef>
              <a:spcAft>
                <a:spcPts val="0"/>
              </a:spcAft>
              <a:buSzPts val="2400"/>
              <a:buFont typeface="DM Sans"/>
              <a:buChar char="●"/>
            </a:pPr>
            <a:r>
              <a:rPr b="1" lang="en-US" sz="2400">
                <a:latin typeface="DM Sans"/>
                <a:ea typeface="DM Sans"/>
                <a:cs typeface="DM Sans"/>
                <a:sym typeface="DM Sans"/>
              </a:rPr>
              <a:t>Grafik sebelah kanan merupakan </a:t>
            </a:r>
            <a:r>
              <a:rPr b="1" lang="en-US" sz="2400">
                <a:solidFill>
                  <a:schemeClr val="dk1"/>
                </a:solidFill>
                <a:latin typeface="DM Sans"/>
                <a:ea typeface="DM Sans"/>
                <a:cs typeface="DM Sans"/>
                <a:sym typeface="DM Sans"/>
              </a:rPr>
              <a:t>total revenue</a:t>
            </a:r>
            <a:r>
              <a:rPr b="1" lang="en-US" sz="2400">
                <a:latin typeface="DM Sans"/>
                <a:ea typeface="DM Sans"/>
                <a:cs typeface="DM Sans"/>
                <a:sym typeface="DM Sans"/>
              </a:rPr>
              <a:t> keseluruhan dari setiap bulannya selama 6 Bulan </a:t>
            </a:r>
            <a:r>
              <a:rPr b="1" lang="en-US" sz="2400">
                <a:solidFill>
                  <a:schemeClr val="dk1"/>
                </a:solidFill>
                <a:latin typeface="DM Sans"/>
                <a:ea typeface="DM Sans"/>
                <a:cs typeface="DM Sans"/>
                <a:sym typeface="DM Sans"/>
              </a:rPr>
              <a:t>(Desember 2021 - Juni 2022)</a:t>
            </a:r>
            <a:r>
              <a:rPr b="1" lang="en-US" sz="2400">
                <a:latin typeface="DM Sans"/>
                <a:ea typeface="DM Sans"/>
                <a:cs typeface="DM Sans"/>
                <a:sym typeface="DM Sans"/>
              </a:rPr>
              <a:t>. Sales terbesar didapatkan pada bulan Februari 2022 dikarenakan adanya promotion yang bekerjasama dengan seorang KOL, sedangkan terkecil pada bulan Mei akibat adanya libur Idul Fitri.</a:t>
            </a:r>
            <a:endParaRPr b="1" sz="240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192" name="Shape 192"/>
        <p:cNvGrpSpPr/>
        <p:nvPr/>
      </p:nvGrpSpPr>
      <p:grpSpPr>
        <a:xfrm>
          <a:off x="0" y="0"/>
          <a:ext cx="0" cy="0"/>
          <a:chOff x="0" y="0"/>
          <a:chExt cx="0" cy="0"/>
        </a:xfrm>
      </p:grpSpPr>
      <p:sp>
        <p:nvSpPr>
          <p:cNvPr id="193" name="Google Shape;193;p4"/>
          <p:cNvSpPr/>
          <p:nvPr/>
        </p:nvSpPr>
        <p:spPr>
          <a:xfrm>
            <a:off x="16559131" y="3814080"/>
            <a:ext cx="1728869" cy="2767274"/>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grpSp>
        <p:nvGrpSpPr>
          <p:cNvPr id="194" name="Google Shape;194;p4"/>
          <p:cNvGrpSpPr/>
          <p:nvPr/>
        </p:nvGrpSpPr>
        <p:grpSpPr>
          <a:xfrm>
            <a:off x="11456581" y="1417267"/>
            <a:ext cx="5968586" cy="8271830"/>
            <a:chOff x="0" y="-2540"/>
            <a:chExt cx="4735830" cy="6563361"/>
          </a:xfrm>
        </p:grpSpPr>
        <p:sp>
          <p:nvSpPr>
            <p:cNvPr id="195" name="Google Shape;195;p4"/>
            <p:cNvSpPr/>
            <p:nvPr/>
          </p:nvSpPr>
          <p:spPr>
            <a:xfrm>
              <a:off x="36830" y="50800"/>
              <a:ext cx="4645660" cy="6473190"/>
            </a:xfrm>
            <a:custGeom>
              <a:rect b="b" l="l" r="r" t="t"/>
              <a:pathLst>
                <a:path extrusionOk="0"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DFAC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
            <p:cNvSpPr/>
            <p:nvPr/>
          </p:nvSpPr>
          <p:spPr>
            <a:xfrm>
              <a:off x="0" y="16511"/>
              <a:ext cx="4716780" cy="6544310"/>
            </a:xfrm>
            <a:custGeom>
              <a:rect b="b" l="l" r="r" t="t"/>
              <a:pathLst>
                <a:path extrusionOk="0"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
            <p:cNvSpPr/>
            <p:nvPr/>
          </p:nvSpPr>
          <p:spPr>
            <a:xfrm>
              <a:off x="256540" y="265430"/>
              <a:ext cx="4207510" cy="6043930"/>
            </a:xfrm>
            <a:custGeom>
              <a:rect b="b" l="l" r="r" t="t"/>
              <a:pathLst>
                <a:path extrusionOk="0"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rotWithShape="1">
              <a:blip r:embed="rId3">
                <a:alphaModFix/>
              </a:blip>
              <a:stretch>
                <a:fillRect b="-12037" l="0" r="0" t="-12039"/>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
            <p:cNvSpPr/>
            <p:nvPr/>
          </p:nvSpPr>
          <p:spPr>
            <a:xfrm>
              <a:off x="1951378" y="120589"/>
              <a:ext cx="79963" cy="76322"/>
            </a:xfrm>
            <a:custGeom>
              <a:rect b="b" l="l" r="r" t="t"/>
              <a:pathLst>
                <a:path extrusionOk="0"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
            <p:cNvSpPr/>
            <p:nvPr/>
          </p:nvSpPr>
          <p:spPr>
            <a:xfrm>
              <a:off x="2119473" y="104052"/>
              <a:ext cx="114614" cy="109395"/>
            </a:xfrm>
            <a:custGeom>
              <a:rect b="b" l="l" r="r" t="t"/>
              <a:pathLst>
                <a:path extrusionOk="0"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
            <p:cNvSpPr/>
            <p:nvPr/>
          </p:nvSpPr>
          <p:spPr>
            <a:xfrm>
              <a:off x="2328944" y="128221"/>
              <a:ext cx="63971" cy="61058"/>
            </a:xfrm>
            <a:custGeom>
              <a:rect b="b" l="l" r="r" t="t"/>
              <a:pathLst>
                <a:path extrusionOk="0"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p:nvPr/>
          </p:nvSpPr>
          <p:spPr>
            <a:xfrm>
              <a:off x="2346270" y="144758"/>
              <a:ext cx="29320" cy="27985"/>
            </a:xfrm>
            <a:custGeom>
              <a:rect b="b" l="l" r="r" t="t"/>
              <a:pathLst>
                <a:path extrusionOk="0"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
            <p:cNvSpPr/>
            <p:nvPr/>
          </p:nvSpPr>
          <p:spPr>
            <a:xfrm>
              <a:off x="2344044" y="144768"/>
              <a:ext cx="15993" cy="15264"/>
            </a:xfrm>
            <a:custGeom>
              <a:rect b="b" l="l" r="r" t="t"/>
              <a:pathLst>
                <a:path extrusionOk="0"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
            <p:cNvSpPr/>
            <p:nvPr/>
          </p:nvSpPr>
          <p:spPr>
            <a:xfrm>
              <a:off x="4716780" y="534670"/>
              <a:ext cx="19050" cy="278130"/>
            </a:xfrm>
            <a:custGeom>
              <a:rect b="b" l="l" r="r" t="t"/>
              <a:pathLst>
                <a:path extrusionOk="0"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p:nvPr/>
          </p:nvSpPr>
          <p:spPr>
            <a:xfrm>
              <a:off x="4716780" y="861060"/>
              <a:ext cx="19050" cy="278130"/>
            </a:xfrm>
            <a:custGeom>
              <a:rect b="b" l="l" r="r" t="t"/>
              <a:pathLst>
                <a:path extrusionOk="0"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
            <p:cNvSpPr/>
            <p:nvPr/>
          </p:nvSpPr>
          <p:spPr>
            <a:xfrm>
              <a:off x="4064000" y="-2540"/>
              <a:ext cx="320040" cy="19050"/>
            </a:xfrm>
            <a:custGeom>
              <a:rect b="b" l="l" r="r" t="t"/>
              <a:pathLst>
                <a:path extrusionOk="0"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6" name="Google Shape;206;p4"/>
          <p:cNvPicPr preferRelativeResize="0"/>
          <p:nvPr/>
        </p:nvPicPr>
        <p:blipFill rotWithShape="1">
          <a:blip r:embed="rId4">
            <a:alphaModFix amt="26000"/>
          </a:blip>
          <a:srcRect b="0" l="0" r="0" t="0"/>
          <a:stretch/>
        </p:blipFill>
        <p:spPr>
          <a:xfrm flipH="1" rot="10800000">
            <a:off x="-1181329" y="-1259218"/>
            <a:ext cx="4200826" cy="4200826"/>
          </a:xfrm>
          <a:prstGeom prst="rect">
            <a:avLst/>
          </a:prstGeom>
          <a:noFill/>
          <a:ln>
            <a:noFill/>
          </a:ln>
        </p:spPr>
      </p:pic>
      <p:pic>
        <p:nvPicPr>
          <p:cNvPr id="207" name="Google Shape;207;p4"/>
          <p:cNvPicPr preferRelativeResize="0"/>
          <p:nvPr/>
        </p:nvPicPr>
        <p:blipFill rotWithShape="1">
          <a:blip r:embed="rId5">
            <a:alphaModFix/>
          </a:blip>
          <a:srcRect b="0" l="0" r="0" t="0"/>
          <a:stretch/>
        </p:blipFill>
        <p:spPr>
          <a:xfrm>
            <a:off x="1027261" y="7563149"/>
            <a:ext cx="485573" cy="737870"/>
          </a:xfrm>
          <a:prstGeom prst="rect">
            <a:avLst/>
          </a:prstGeom>
          <a:noFill/>
          <a:ln>
            <a:noFill/>
          </a:ln>
        </p:spPr>
      </p:pic>
      <p:pic>
        <p:nvPicPr>
          <p:cNvPr id="208" name="Google Shape;208;p4"/>
          <p:cNvPicPr preferRelativeResize="0"/>
          <p:nvPr/>
        </p:nvPicPr>
        <p:blipFill rotWithShape="1">
          <a:blip r:embed="rId6">
            <a:alphaModFix/>
          </a:blip>
          <a:srcRect b="0" l="0" r="0" t="0"/>
          <a:stretch/>
        </p:blipFill>
        <p:spPr>
          <a:xfrm>
            <a:off x="919084" y="9089548"/>
            <a:ext cx="701878" cy="701878"/>
          </a:xfrm>
          <a:prstGeom prst="rect">
            <a:avLst/>
          </a:prstGeom>
          <a:noFill/>
          <a:ln>
            <a:noFill/>
          </a:ln>
        </p:spPr>
      </p:pic>
      <p:sp>
        <p:nvSpPr>
          <p:cNvPr id="209" name="Google Shape;209;p4"/>
          <p:cNvSpPr txBox="1"/>
          <p:nvPr/>
        </p:nvSpPr>
        <p:spPr>
          <a:xfrm>
            <a:off x="2599407" y="401794"/>
            <a:ext cx="8115300" cy="7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5150"/>
              <a:buFont typeface="Arial"/>
              <a:buNone/>
            </a:pPr>
            <a:r>
              <a:rPr b="0" i="0" lang="en-US" sz="5150" u="none" cap="none" strike="noStrike">
                <a:solidFill>
                  <a:srgbClr val="F1C024"/>
                </a:solidFill>
                <a:latin typeface="Arial"/>
                <a:ea typeface="Arial"/>
                <a:cs typeface="Arial"/>
                <a:sym typeface="Arial"/>
              </a:rPr>
              <a:t>Background Dataset</a:t>
            </a:r>
            <a:endParaRPr b="0" i="0" sz="1400" u="none" cap="none" strike="noStrike">
              <a:solidFill>
                <a:srgbClr val="000000"/>
              </a:solidFill>
              <a:latin typeface="Arial"/>
              <a:ea typeface="Arial"/>
              <a:cs typeface="Arial"/>
              <a:sym typeface="Arial"/>
            </a:endParaRPr>
          </a:p>
        </p:txBody>
      </p:sp>
      <p:sp>
        <p:nvSpPr>
          <p:cNvPr id="210" name="Google Shape;210;p4"/>
          <p:cNvSpPr txBox="1"/>
          <p:nvPr/>
        </p:nvSpPr>
        <p:spPr>
          <a:xfrm>
            <a:off x="-399363" y="1417281"/>
            <a:ext cx="14573100" cy="1468500"/>
          </a:xfrm>
          <a:prstGeom prst="rect">
            <a:avLst/>
          </a:prstGeom>
          <a:noFill/>
          <a:ln>
            <a:noFill/>
          </a:ln>
        </p:spPr>
        <p:txBody>
          <a:bodyPr anchorCtr="0" anchor="t" bIns="0" lIns="0" spcFirstLastPara="1" rIns="0" wrap="square" tIns="0">
            <a:spAutoFit/>
          </a:bodyPr>
          <a:lstStyle/>
          <a:p>
            <a:pPr indent="0" lvl="0" marL="0" marR="0" rtl="0" algn="ctr">
              <a:lnSpc>
                <a:spcPct val="112000"/>
              </a:lnSpc>
              <a:spcBef>
                <a:spcPts val="0"/>
              </a:spcBef>
              <a:spcAft>
                <a:spcPts val="0"/>
              </a:spcAft>
              <a:buClr>
                <a:srgbClr val="000000"/>
              </a:buClr>
              <a:buSzPts val="4500"/>
              <a:buFont typeface="Arial"/>
              <a:buNone/>
            </a:pPr>
            <a:r>
              <a:rPr b="0" i="0" lang="en-US" sz="4500" u="none" cap="none" strike="noStrike">
                <a:solidFill>
                  <a:srgbClr val="FAFAFA"/>
                </a:solidFill>
                <a:latin typeface="League Spartan"/>
                <a:ea typeface="League Spartan"/>
                <a:cs typeface="League Spartan"/>
                <a:sym typeface="League Spartan"/>
              </a:rPr>
              <a:t>HIGHLIGHT YAKITORI-KUN</a:t>
            </a:r>
            <a:endParaRPr b="0" i="0" sz="1400" u="none" cap="none" strike="noStrike">
              <a:solidFill>
                <a:srgbClr val="000000"/>
              </a:solidFill>
              <a:latin typeface="Arial"/>
              <a:ea typeface="Arial"/>
              <a:cs typeface="Arial"/>
              <a:sym typeface="Arial"/>
            </a:endParaRPr>
          </a:p>
          <a:p>
            <a:pPr indent="0" lvl="0" marL="0" marR="0" rtl="0" algn="ctr">
              <a:lnSpc>
                <a:spcPct val="112000"/>
              </a:lnSpc>
              <a:spcBef>
                <a:spcPts val="0"/>
              </a:spcBef>
              <a:spcAft>
                <a:spcPts val="0"/>
              </a:spcAft>
              <a:buClr>
                <a:srgbClr val="000000"/>
              </a:buClr>
              <a:buSzPts val="4500"/>
              <a:buFont typeface="Arial"/>
              <a:buNone/>
            </a:pPr>
            <a:r>
              <a:t/>
            </a:r>
            <a:endParaRPr b="0" i="0" sz="4500" u="none" cap="none" strike="noStrike">
              <a:solidFill>
                <a:srgbClr val="FAFAFA"/>
              </a:solidFill>
              <a:latin typeface="League Spartan"/>
              <a:ea typeface="League Spartan"/>
              <a:cs typeface="League Spartan"/>
              <a:sym typeface="League Spartan"/>
            </a:endParaRPr>
          </a:p>
        </p:txBody>
      </p:sp>
      <p:sp>
        <p:nvSpPr>
          <p:cNvPr id="211" name="Google Shape;211;p4"/>
          <p:cNvSpPr txBox="1"/>
          <p:nvPr/>
        </p:nvSpPr>
        <p:spPr>
          <a:xfrm>
            <a:off x="1270013" y="2317275"/>
            <a:ext cx="9556800" cy="2089800"/>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Clr>
                <a:srgbClr val="000000"/>
              </a:buClr>
              <a:buSzPts val="2611"/>
              <a:buFont typeface="Arial"/>
              <a:buNone/>
            </a:pPr>
            <a:r>
              <a:rPr b="0" i="0" lang="en-US" sz="2611" u="none" cap="none" strike="noStrike">
                <a:solidFill>
                  <a:srgbClr val="E8E8E8"/>
                </a:solidFill>
                <a:latin typeface="DM Sans"/>
                <a:ea typeface="DM Sans"/>
                <a:cs typeface="DM Sans"/>
                <a:sym typeface="DM Sans"/>
              </a:rPr>
              <a:t>Yakitori Kun bergerak di usaha foodcourt dengan nuansa kuliner Jepang yang terletak di Jakarta Selatan</a:t>
            </a:r>
            <a:r>
              <a:rPr lang="en-US" sz="2611">
                <a:solidFill>
                  <a:srgbClr val="E8E8E8"/>
                </a:solidFill>
                <a:latin typeface="DM Sans"/>
                <a:ea typeface="DM Sans"/>
                <a:cs typeface="DM Sans"/>
                <a:sym typeface="DM Sans"/>
              </a:rPr>
              <a:t>,</a:t>
            </a:r>
            <a:r>
              <a:rPr b="0" i="0" lang="en-US" sz="2611" u="none" cap="none" strike="noStrike">
                <a:solidFill>
                  <a:srgbClr val="E8E8E8"/>
                </a:solidFill>
                <a:latin typeface="DM Sans"/>
                <a:ea typeface="DM Sans"/>
                <a:cs typeface="DM Sans"/>
                <a:sym typeface="DM Sans"/>
              </a:rPr>
              <a:t> </a:t>
            </a:r>
            <a:r>
              <a:rPr lang="en-US" sz="2611">
                <a:solidFill>
                  <a:srgbClr val="E8E8E8"/>
                </a:solidFill>
                <a:latin typeface="DM Sans"/>
                <a:ea typeface="DM Sans"/>
                <a:cs typeface="DM Sans"/>
                <a:sym typeface="DM Sans"/>
              </a:rPr>
              <a:t>memiliki </a:t>
            </a:r>
            <a:r>
              <a:rPr b="0" i="0" lang="en-US" sz="2611" u="none" cap="none" strike="noStrike">
                <a:solidFill>
                  <a:srgbClr val="E8E8E8"/>
                </a:solidFill>
                <a:latin typeface="DM Sans"/>
                <a:ea typeface="DM Sans"/>
                <a:cs typeface="DM Sans"/>
                <a:sym typeface="DM Sans"/>
              </a:rPr>
              <a:t>beberapa jenis menu sate </a:t>
            </a:r>
            <a:r>
              <a:rPr lang="en-US" sz="2611">
                <a:solidFill>
                  <a:srgbClr val="E8E8E8"/>
                </a:solidFill>
                <a:latin typeface="DM Sans"/>
                <a:ea typeface="DM Sans"/>
                <a:cs typeface="DM Sans"/>
                <a:sym typeface="DM Sans"/>
              </a:rPr>
              <a:t>yang disajikan</a:t>
            </a:r>
            <a:r>
              <a:rPr b="0" i="0" lang="en-US" sz="2611" u="none" cap="none" strike="noStrike">
                <a:solidFill>
                  <a:srgbClr val="E8E8E8"/>
                </a:solidFill>
                <a:latin typeface="DM Sans"/>
                <a:ea typeface="DM Sans"/>
                <a:cs typeface="DM Sans"/>
                <a:sym typeface="DM Sans"/>
              </a:rPr>
              <a:t> dengan bumbu saus kare.</a:t>
            </a:r>
            <a:r>
              <a:rPr lang="en-US" sz="2611">
                <a:solidFill>
                  <a:srgbClr val="E8E8E8"/>
                </a:solidFill>
                <a:latin typeface="DM Sans"/>
                <a:ea typeface="DM Sans"/>
                <a:cs typeface="DM Sans"/>
                <a:sym typeface="DM Sans"/>
              </a:rPr>
              <a:t> Sistem usaha berupa franchise dari pihak Sate Maleo. </a:t>
            </a:r>
            <a:endParaRPr sz="2611">
              <a:solidFill>
                <a:srgbClr val="E8E8E8"/>
              </a:solidFill>
              <a:latin typeface="DM Sans"/>
              <a:ea typeface="DM Sans"/>
              <a:cs typeface="DM Sans"/>
              <a:sym typeface="DM Sans"/>
            </a:endParaRPr>
          </a:p>
        </p:txBody>
      </p:sp>
      <p:sp>
        <p:nvSpPr>
          <p:cNvPr id="212" name="Google Shape;212;p4"/>
          <p:cNvSpPr txBox="1"/>
          <p:nvPr/>
        </p:nvSpPr>
        <p:spPr>
          <a:xfrm>
            <a:off x="1917638" y="7563150"/>
            <a:ext cx="9134100" cy="1526400"/>
          </a:xfrm>
          <a:prstGeom prst="rect">
            <a:avLst/>
          </a:prstGeom>
          <a:noFill/>
          <a:ln>
            <a:noFill/>
          </a:ln>
        </p:spPr>
        <p:txBody>
          <a:bodyPr anchorCtr="0" anchor="t" bIns="0" lIns="0" spcFirstLastPara="1" rIns="0" wrap="square" tIns="0">
            <a:spAutoFit/>
          </a:bodyPr>
          <a:lstStyle/>
          <a:p>
            <a:pPr indent="0" lvl="0" marL="0" marR="0" rtl="0" algn="l">
              <a:lnSpc>
                <a:spcPct val="139961"/>
              </a:lnSpc>
              <a:spcBef>
                <a:spcPts val="0"/>
              </a:spcBef>
              <a:spcAft>
                <a:spcPts val="0"/>
              </a:spcAft>
              <a:buClr>
                <a:srgbClr val="000000"/>
              </a:buClr>
              <a:buSzPts val="2610"/>
              <a:buFont typeface="Arial"/>
              <a:buNone/>
            </a:pPr>
            <a:r>
              <a:rPr b="0" i="0" lang="en-US" sz="2610" u="none" cap="none" strike="noStrike">
                <a:solidFill>
                  <a:srgbClr val="E8E8E8"/>
                </a:solidFill>
                <a:latin typeface="DM Sans"/>
                <a:ea typeface="DM Sans"/>
                <a:cs typeface="DM Sans"/>
                <a:sym typeface="DM Sans"/>
              </a:rPr>
              <a:t>Location : Jl. Gandaria III No.6, RT.7/RW.1, Kramat Pela, Kec. Kby. Baru, Kota Jakarta Selatan, Daerah Khusus Ibukota Jakarta 12130</a:t>
            </a:r>
            <a:endParaRPr b="0" i="0" sz="1400" u="none" cap="none" strike="noStrike">
              <a:solidFill>
                <a:srgbClr val="000000"/>
              </a:solidFill>
              <a:latin typeface="Arial"/>
              <a:ea typeface="Arial"/>
              <a:cs typeface="Arial"/>
              <a:sym typeface="Arial"/>
            </a:endParaRPr>
          </a:p>
        </p:txBody>
      </p:sp>
      <p:sp>
        <p:nvSpPr>
          <p:cNvPr id="213" name="Google Shape;213;p4"/>
          <p:cNvSpPr txBox="1"/>
          <p:nvPr/>
        </p:nvSpPr>
        <p:spPr>
          <a:xfrm>
            <a:off x="2642223" y="6826028"/>
            <a:ext cx="6389700" cy="522600"/>
          </a:xfrm>
          <a:prstGeom prst="rect">
            <a:avLst/>
          </a:prstGeom>
          <a:noFill/>
          <a:ln>
            <a:noFill/>
          </a:ln>
        </p:spPr>
        <p:txBody>
          <a:bodyPr anchorCtr="0" anchor="t" bIns="0" lIns="0" spcFirstLastPara="1" rIns="0" wrap="square" tIns="0">
            <a:spAutoFit/>
          </a:bodyPr>
          <a:lstStyle/>
          <a:p>
            <a:pPr indent="0" lvl="0" marL="0" marR="0" rtl="0" algn="l">
              <a:lnSpc>
                <a:spcPct val="140029"/>
              </a:lnSpc>
              <a:spcBef>
                <a:spcPts val="0"/>
              </a:spcBef>
              <a:spcAft>
                <a:spcPts val="0"/>
              </a:spcAft>
              <a:buClr>
                <a:srgbClr val="000000"/>
              </a:buClr>
              <a:buSzPts val="3395"/>
              <a:buFont typeface="Arial"/>
              <a:buNone/>
            </a:pPr>
            <a:r>
              <a:rPr b="0" i="0" lang="en-US" sz="3395" u="none" cap="none" strike="noStrike">
                <a:solidFill>
                  <a:srgbClr val="FFFFFF"/>
                </a:solidFill>
                <a:latin typeface="DM Sans"/>
                <a:ea typeface="DM Sans"/>
                <a:cs typeface="DM Sans"/>
                <a:sym typeface="DM Sans"/>
              </a:rPr>
              <a:t>Info</a:t>
            </a:r>
            <a:endParaRPr b="0" i="0" sz="1400" u="none" cap="none" strike="noStrike">
              <a:solidFill>
                <a:srgbClr val="000000"/>
              </a:solidFill>
              <a:latin typeface="Arial"/>
              <a:ea typeface="Arial"/>
              <a:cs typeface="Arial"/>
              <a:sym typeface="Arial"/>
            </a:endParaRPr>
          </a:p>
        </p:txBody>
      </p:sp>
      <p:sp>
        <p:nvSpPr>
          <p:cNvPr id="214" name="Google Shape;214;p4"/>
          <p:cNvSpPr txBox="1"/>
          <p:nvPr/>
        </p:nvSpPr>
        <p:spPr>
          <a:xfrm>
            <a:off x="1988629" y="9273623"/>
            <a:ext cx="9134100" cy="401700"/>
          </a:xfrm>
          <a:prstGeom prst="rect">
            <a:avLst/>
          </a:prstGeom>
          <a:noFill/>
          <a:ln>
            <a:noFill/>
          </a:ln>
        </p:spPr>
        <p:txBody>
          <a:bodyPr anchorCtr="0" anchor="t" bIns="0" lIns="0" spcFirstLastPara="1" rIns="0" wrap="square" tIns="0">
            <a:spAutoFit/>
          </a:bodyPr>
          <a:lstStyle/>
          <a:p>
            <a:pPr indent="0" lvl="0" marL="0" marR="0" rtl="0" algn="l">
              <a:lnSpc>
                <a:spcPct val="139961"/>
              </a:lnSpc>
              <a:spcBef>
                <a:spcPts val="0"/>
              </a:spcBef>
              <a:spcAft>
                <a:spcPts val="0"/>
              </a:spcAft>
              <a:buClr>
                <a:srgbClr val="000000"/>
              </a:buClr>
              <a:buSzPts val="2610"/>
              <a:buFont typeface="Arial"/>
              <a:buNone/>
            </a:pPr>
            <a:r>
              <a:rPr b="0" i="0" lang="en-US" sz="2610" u="none" cap="none" strike="noStrike">
                <a:solidFill>
                  <a:srgbClr val="E8E8E8"/>
                </a:solidFill>
                <a:latin typeface="DM Sans"/>
                <a:ea typeface="DM Sans"/>
                <a:cs typeface="DM Sans"/>
                <a:sym typeface="DM Sans"/>
              </a:rPr>
              <a:t>@yakitori.kun</a:t>
            </a:r>
            <a:endParaRPr b="0" i="0" sz="1400" u="none" cap="none" strike="noStrike">
              <a:solidFill>
                <a:srgbClr val="000000"/>
              </a:solidFill>
              <a:latin typeface="Arial"/>
              <a:ea typeface="Arial"/>
              <a:cs typeface="Arial"/>
              <a:sym typeface="Arial"/>
            </a:endParaRPr>
          </a:p>
        </p:txBody>
      </p:sp>
      <p:sp>
        <p:nvSpPr>
          <p:cNvPr id="215" name="Google Shape;215;p4"/>
          <p:cNvSpPr txBox="1"/>
          <p:nvPr/>
        </p:nvSpPr>
        <p:spPr>
          <a:xfrm>
            <a:off x="1270023" y="4585026"/>
            <a:ext cx="9134100" cy="2088600"/>
          </a:xfrm>
          <a:prstGeom prst="rect">
            <a:avLst/>
          </a:prstGeom>
          <a:noFill/>
          <a:ln>
            <a:noFill/>
          </a:ln>
        </p:spPr>
        <p:txBody>
          <a:bodyPr anchorCtr="0" anchor="t" bIns="0" lIns="0" spcFirstLastPara="1" rIns="0" wrap="square" tIns="0">
            <a:spAutoFit/>
          </a:bodyPr>
          <a:lstStyle/>
          <a:p>
            <a:pPr indent="0" lvl="0" marL="0" marR="0" rtl="0" algn="l">
              <a:lnSpc>
                <a:spcPct val="139961"/>
              </a:lnSpc>
              <a:spcBef>
                <a:spcPts val="0"/>
              </a:spcBef>
              <a:spcAft>
                <a:spcPts val="0"/>
              </a:spcAft>
              <a:buClr>
                <a:srgbClr val="000000"/>
              </a:buClr>
              <a:buSzPts val="2610"/>
              <a:buFont typeface="Arial"/>
              <a:buNone/>
            </a:pPr>
            <a:r>
              <a:rPr b="0" i="0" lang="en-US" sz="2610" u="none" cap="none" strike="noStrike">
                <a:solidFill>
                  <a:srgbClr val="E8E8E8"/>
                </a:solidFill>
                <a:latin typeface="DM Sans"/>
                <a:ea typeface="DM Sans"/>
                <a:cs typeface="DM Sans"/>
                <a:sym typeface="DM Sans"/>
              </a:rPr>
              <a:t>Dataset yang diberikan </a:t>
            </a:r>
            <a:r>
              <a:rPr lang="en-US" sz="2610">
                <a:solidFill>
                  <a:srgbClr val="E8E8E8"/>
                </a:solidFill>
                <a:latin typeface="DM Sans"/>
                <a:ea typeface="DM Sans"/>
                <a:cs typeface="DM Sans"/>
                <a:sym typeface="DM Sans"/>
              </a:rPr>
              <a:t>terdapat 2 data yakni</a:t>
            </a:r>
            <a:r>
              <a:rPr b="0" i="0" lang="en-US" sz="2610" u="none" cap="none" strike="noStrike">
                <a:solidFill>
                  <a:srgbClr val="E8E8E8"/>
                </a:solidFill>
                <a:latin typeface="DM Sans"/>
                <a:ea typeface="DM Sans"/>
                <a:cs typeface="DM Sans"/>
                <a:sym typeface="DM Sans"/>
              </a:rPr>
              <a:t> detail transaction dan transaction report dari Yakitori Kun</a:t>
            </a:r>
            <a:r>
              <a:rPr lang="en-US" sz="2610">
                <a:solidFill>
                  <a:srgbClr val="E8E8E8"/>
                </a:solidFill>
                <a:latin typeface="DM Sans"/>
                <a:ea typeface="DM Sans"/>
                <a:cs typeface="DM Sans"/>
                <a:sym typeface="DM Sans"/>
              </a:rPr>
              <a:t>,</a:t>
            </a:r>
            <a:r>
              <a:rPr b="0" i="0" lang="en-US" sz="2610" u="none" cap="none" strike="noStrike">
                <a:solidFill>
                  <a:srgbClr val="E8E8E8"/>
                </a:solidFill>
                <a:latin typeface="DM Sans"/>
                <a:ea typeface="DM Sans"/>
                <a:cs typeface="DM Sans"/>
                <a:sym typeface="DM Sans"/>
              </a:rPr>
              <a:t> berupa historical data yang akan dimanfaatkan untuk business strategy</a:t>
            </a:r>
            <a:r>
              <a:rPr lang="en-US" sz="2610">
                <a:solidFill>
                  <a:srgbClr val="E8E8E8"/>
                </a:solidFill>
                <a:latin typeface="DM Sans"/>
                <a:ea typeface="DM Sans"/>
                <a:cs typeface="DM Sans"/>
                <a:sym typeface="DM San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571" name="Shape 571"/>
        <p:cNvGrpSpPr/>
        <p:nvPr/>
      </p:nvGrpSpPr>
      <p:grpSpPr>
        <a:xfrm>
          <a:off x="0" y="0"/>
          <a:ext cx="0" cy="0"/>
          <a:chOff x="0" y="0"/>
          <a:chExt cx="0" cy="0"/>
        </a:xfrm>
      </p:grpSpPr>
      <p:pic>
        <p:nvPicPr>
          <p:cNvPr id="572" name="Google Shape;572;g1434035f32b_2_26"/>
          <p:cNvPicPr preferRelativeResize="0"/>
          <p:nvPr/>
        </p:nvPicPr>
        <p:blipFill rotWithShape="1">
          <a:blip r:embed="rId3">
            <a:alphaModFix amt="66000"/>
          </a:blip>
          <a:srcRect b="0" l="0" r="0" t="0"/>
          <a:stretch/>
        </p:blipFill>
        <p:spPr>
          <a:xfrm rot="-5400000">
            <a:off x="-4571026" y="2402456"/>
            <a:ext cx="5482085" cy="5482084"/>
          </a:xfrm>
          <a:prstGeom prst="rect">
            <a:avLst/>
          </a:prstGeom>
          <a:noFill/>
          <a:ln>
            <a:noFill/>
          </a:ln>
        </p:spPr>
      </p:pic>
      <p:sp>
        <p:nvSpPr>
          <p:cNvPr id="573" name="Google Shape;573;g1434035f32b_2_26"/>
          <p:cNvSpPr/>
          <p:nvPr/>
        </p:nvSpPr>
        <p:spPr>
          <a:xfrm>
            <a:off x="16559881" y="37604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sp>
        <p:nvSpPr>
          <p:cNvPr id="574" name="Google Shape;574;g1434035f32b_2_26"/>
          <p:cNvSpPr txBox="1"/>
          <p:nvPr/>
        </p:nvSpPr>
        <p:spPr>
          <a:xfrm>
            <a:off x="3794550" y="315363"/>
            <a:ext cx="9747300" cy="1293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000">
                <a:solidFill>
                  <a:schemeClr val="lt1"/>
                </a:solidFill>
              </a:rPr>
              <a:t>Menu apa yang menjadi Best seller dan bagaimana penjualannya item sales/bulan?</a:t>
            </a:r>
            <a:endParaRPr sz="100"/>
          </a:p>
        </p:txBody>
      </p:sp>
      <p:pic>
        <p:nvPicPr>
          <p:cNvPr id="575" name="Google Shape;575;g1434035f32b_2_26"/>
          <p:cNvPicPr preferRelativeResize="0"/>
          <p:nvPr/>
        </p:nvPicPr>
        <p:blipFill rotWithShape="1">
          <a:blip r:embed="rId4">
            <a:alphaModFix/>
          </a:blip>
          <a:srcRect b="2821" l="0" r="7089" t="4987"/>
          <a:stretch/>
        </p:blipFill>
        <p:spPr>
          <a:xfrm>
            <a:off x="1507474" y="1808050"/>
            <a:ext cx="6998551" cy="4954700"/>
          </a:xfrm>
          <a:prstGeom prst="rect">
            <a:avLst/>
          </a:prstGeom>
          <a:noFill/>
          <a:ln>
            <a:noFill/>
          </a:ln>
        </p:spPr>
      </p:pic>
      <p:pic>
        <p:nvPicPr>
          <p:cNvPr id="576" name="Google Shape;576;g1434035f32b_2_26"/>
          <p:cNvPicPr preferRelativeResize="0"/>
          <p:nvPr/>
        </p:nvPicPr>
        <p:blipFill rotWithShape="1">
          <a:blip r:embed="rId5">
            <a:alphaModFix/>
          </a:blip>
          <a:srcRect b="5517" l="4500" r="7261" t="7458"/>
          <a:stretch/>
        </p:blipFill>
        <p:spPr>
          <a:xfrm>
            <a:off x="8891896" y="1808050"/>
            <a:ext cx="8041704" cy="4954700"/>
          </a:xfrm>
          <a:prstGeom prst="rect">
            <a:avLst/>
          </a:prstGeom>
          <a:noFill/>
          <a:ln>
            <a:noFill/>
          </a:ln>
        </p:spPr>
      </p:pic>
      <p:sp>
        <p:nvSpPr>
          <p:cNvPr id="577" name="Google Shape;577;g1434035f32b_2_26"/>
          <p:cNvSpPr/>
          <p:nvPr/>
        </p:nvSpPr>
        <p:spPr>
          <a:xfrm>
            <a:off x="1507475" y="7140361"/>
            <a:ext cx="14551329" cy="2629924"/>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1434035f32b_2_26"/>
          <p:cNvSpPr txBox="1"/>
          <p:nvPr/>
        </p:nvSpPr>
        <p:spPr>
          <a:xfrm>
            <a:off x="1645550" y="7378775"/>
            <a:ext cx="14550600" cy="2154900"/>
          </a:xfrm>
          <a:prstGeom prst="rect">
            <a:avLst/>
          </a:prstGeom>
          <a:noFill/>
          <a:ln>
            <a:noFill/>
          </a:ln>
        </p:spPr>
        <p:txBody>
          <a:bodyPr anchorCtr="0" anchor="t" bIns="0" lIns="0" spcFirstLastPara="1" rIns="0" wrap="square" tIns="0">
            <a:spAutoFit/>
          </a:bodyPr>
          <a:lstStyle/>
          <a:p>
            <a:pPr indent="-406400" lvl="0" marL="457200" marR="0" rtl="0" algn="l">
              <a:lnSpc>
                <a:spcPct val="100000"/>
              </a:lnSpc>
              <a:spcBef>
                <a:spcPts val="0"/>
              </a:spcBef>
              <a:spcAft>
                <a:spcPts val="0"/>
              </a:spcAft>
              <a:buSzPts val="2800"/>
              <a:buFont typeface="DM Sans"/>
              <a:buChar char="●"/>
            </a:pPr>
            <a:r>
              <a:rPr b="1" lang="en-US" sz="2800">
                <a:latin typeface="DM Sans"/>
                <a:ea typeface="DM Sans"/>
                <a:cs typeface="DM Sans"/>
                <a:sym typeface="DM Sans"/>
              </a:rPr>
              <a:t>Grafik sebelah kiri merupakan total sales berdasarkan quantity dari tiap menu. kawa (sate kulit) menjadi best seller secara jumlah quantity yang terjual .</a:t>
            </a:r>
            <a:endParaRPr b="1" sz="2800">
              <a:latin typeface="DM Sans"/>
              <a:ea typeface="DM Sans"/>
              <a:cs typeface="DM Sans"/>
              <a:sym typeface="DM Sans"/>
            </a:endParaRPr>
          </a:p>
          <a:p>
            <a:pPr indent="-406400" lvl="0" marL="457200" marR="0" rtl="0" algn="l">
              <a:lnSpc>
                <a:spcPct val="100000"/>
              </a:lnSpc>
              <a:spcBef>
                <a:spcPts val="0"/>
              </a:spcBef>
              <a:spcAft>
                <a:spcPts val="0"/>
              </a:spcAft>
              <a:buSzPts val="2800"/>
              <a:buFont typeface="DM Sans"/>
              <a:buChar char="●"/>
            </a:pPr>
            <a:r>
              <a:rPr b="1" lang="en-US" sz="2800">
                <a:latin typeface="DM Sans"/>
                <a:ea typeface="DM Sans"/>
                <a:cs typeface="DM Sans"/>
                <a:sym typeface="DM Sans"/>
              </a:rPr>
              <a:t>Grafik sebelah kanan merupakan total sales berdasarkan quantity secara keseluruhan dari setiap bulannya. Transaksi dengan jumlah quantity terbanyak ada pada bulan February 2022.</a:t>
            </a:r>
            <a:endParaRPr b="1" sz="280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582" name="Shape 582"/>
        <p:cNvGrpSpPr/>
        <p:nvPr/>
      </p:nvGrpSpPr>
      <p:grpSpPr>
        <a:xfrm>
          <a:off x="0" y="0"/>
          <a:ext cx="0" cy="0"/>
          <a:chOff x="0" y="0"/>
          <a:chExt cx="0" cy="0"/>
        </a:xfrm>
      </p:grpSpPr>
      <p:sp>
        <p:nvSpPr>
          <p:cNvPr id="583" name="Google Shape;583;g1434035f32b_2_56"/>
          <p:cNvSpPr/>
          <p:nvPr/>
        </p:nvSpPr>
        <p:spPr>
          <a:xfrm>
            <a:off x="14576274" y="-75"/>
            <a:ext cx="3710597"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pic>
        <p:nvPicPr>
          <p:cNvPr id="584" name="Google Shape;584;g1434035f32b_2_56"/>
          <p:cNvPicPr preferRelativeResize="0"/>
          <p:nvPr/>
        </p:nvPicPr>
        <p:blipFill rotWithShape="1">
          <a:blip r:embed="rId3">
            <a:alphaModFix amt="66000"/>
          </a:blip>
          <a:srcRect b="0" l="0" r="0" t="0"/>
          <a:stretch/>
        </p:blipFill>
        <p:spPr>
          <a:xfrm rot="-5400000">
            <a:off x="-2053101" y="-2080906"/>
            <a:ext cx="5482085" cy="5482084"/>
          </a:xfrm>
          <a:prstGeom prst="rect">
            <a:avLst/>
          </a:prstGeom>
          <a:noFill/>
          <a:ln>
            <a:noFill/>
          </a:ln>
        </p:spPr>
      </p:pic>
      <p:sp>
        <p:nvSpPr>
          <p:cNvPr id="585" name="Google Shape;585;g1434035f32b_2_56"/>
          <p:cNvSpPr/>
          <p:nvPr/>
        </p:nvSpPr>
        <p:spPr>
          <a:xfrm>
            <a:off x="16150231" y="37604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586" name="Google Shape;586;g1434035f32b_2_56"/>
          <p:cNvPicPr preferRelativeResize="0"/>
          <p:nvPr/>
        </p:nvPicPr>
        <p:blipFill>
          <a:blip r:embed="rId4">
            <a:alphaModFix/>
          </a:blip>
          <a:stretch>
            <a:fillRect/>
          </a:stretch>
        </p:blipFill>
        <p:spPr>
          <a:xfrm>
            <a:off x="14690450" y="5585700"/>
            <a:ext cx="3597550" cy="4028566"/>
          </a:xfrm>
          <a:prstGeom prst="rect">
            <a:avLst/>
          </a:prstGeom>
          <a:noFill/>
          <a:ln>
            <a:noFill/>
          </a:ln>
        </p:spPr>
      </p:pic>
      <p:pic>
        <p:nvPicPr>
          <p:cNvPr id="587" name="Google Shape;587;g1434035f32b_2_56"/>
          <p:cNvPicPr preferRelativeResize="0"/>
          <p:nvPr/>
        </p:nvPicPr>
        <p:blipFill>
          <a:blip r:embed="rId5">
            <a:alphaModFix/>
          </a:blip>
          <a:stretch>
            <a:fillRect/>
          </a:stretch>
        </p:blipFill>
        <p:spPr>
          <a:xfrm>
            <a:off x="14690450" y="384000"/>
            <a:ext cx="3597550" cy="3899950"/>
          </a:xfrm>
          <a:prstGeom prst="rect">
            <a:avLst/>
          </a:prstGeom>
          <a:noFill/>
          <a:ln>
            <a:noFill/>
          </a:ln>
        </p:spPr>
      </p:pic>
      <p:sp>
        <p:nvSpPr>
          <p:cNvPr id="588" name="Google Shape;588;g1434035f32b_2_56"/>
          <p:cNvSpPr txBox="1"/>
          <p:nvPr/>
        </p:nvSpPr>
        <p:spPr>
          <a:xfrm>
            <a:off x="2155650" y="-75"/>
            <a:ext cx="9747300" cy="6465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000">
                <a:solidFill>
                  <a:schemeClr val="lt1"/>
                </a:solidFill>
              </a:rPr>
              <a:t>Quantity x Range of Bill</a:t>
            </a:r>
            <a:endParaRPr sz="3000">
              <a:solidFill>
                <a:schemeClr val="lt1"/>
              </a:solidFill>
            </a:endParaRPr>
          </a:p>
        </p:txBody>
      </p:sp>
      <p:pic>
        <p:nvPicPr>
          <p:cNvPr id="589" name="Google Shape;589;g1434035f32b_2_56"/>
          <p:cNvPicPr preferRelativeResize="0"/>
          <p:nvPr/>
        </p:nvPicPr>
        <p:blipFill rotWithShape="1">
          <a:blip r:embed="rId6">
            <a:alphaModFix/>
          </a:blip>
          <a:srcRect b="3727" l="4749" r="7944" t="4906"/>
          <a:stretch/>
        </p:blipFill>
        <p:spPr>
          <a:xfrm>
            <a:off x="232500" y="646425"/>
            <a:ext cx="7503149" cy="5051149"/>
          </a:xfrm>
          <a:prstGeom prst="rect">
            <a:avLst/>
          </a:prstGeom>
          <a:noFill/>
          <a:ln>
            <a:noFill/>
          </a:ln>
        </p:spPr>
      </p:pic>
      <p:pic>
        <p:nvPicPr>
          <p:cNvPr id="590" name="Google Shape;590;g1434035f32b_2_56"/>
          <p:cNvPicPr preferRelativeResize="0"/>
          <p:nvPr/>
        </p:nvPicPr>
        <p:blipFill rotWithShape="1">
          <a:blip r:embed="rId7">
            <a:alphaModFix/>
          </a:blip>
          <a:srcRect b="6087" l="6268" r="3274" t="8045"/>
          <a:stretch/>
        </p:blipFill>
        <p:spPr>
          <a:xfrm>
            <a:off x="2531775" y="5697575"/>
            <a:ext cx="6817316" cy="4589426"/>
          </a:xfrm>
          <a:prstGeom prst="rect">
            <a:avLst/>
          </a:prstGeom>
          <a:noFill/>
          <a:ln>
            <a:noFill/>
          </a:ln>
        </p:spPr>
      </p:pic>
      <p:sp>
        <p:nvSpPr>
          <p:cNvPr id="591" name="Google Shape;591;g1434035f32b_2_56"/>
          <p:cNvSpPr/>
          <p:nvPr/>
        </p:nvSpPr>
        <p:spPr>
          <a:xfrm>
            <a:off x="9601775" y="1220551"/>
            <a:ext cx="4791751" cy="7755151"/>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1434035f32b_2_56"/>
          <p:cNvSpPr txBox="1"/>
          <p:nvPr/>
        </p:nvSpPr>
        <p:spPr>
          <a:xfrm>
            <a:off x="9803900" y="1510825"/>
            <a:ext cx="4387500" cy="674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425">
                <a:solidFill>
                  <a:schemeClr val="dk1"/>
                </a:solidFill>
                <a:latin typeface="DM Sans"/>
                <a:ea typeface="DM Sans"/>
                <a:cs typeface="DM Sans"/>
                <a:sym typeface="DM Sans"/>
              </a:rPr>
              <a:t>Transaksi dengan jumlah Quantity Order sebanyak 2-4 item paling sering terjadi dan selaras dengan Transaksi yang memiliki bill pada Range &lt; 50K yang total transaksinya masih cukup tinggi.</a:t>
            </a:r>
            <a:endParaRPr b="1" sz="2425">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2425">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2425">
                <a:solidFill>
                  <a:schemeClr val="dk1"/>
                </a:solidFill>
                <a:latin typeface="DM Sans"/>
                <a:ea typeface="DM Sans"/>
                <a:cs typeface="DM Sans"/>
                <a:sym typeface="DM Sans"/>
              </a:rPr>
              <a:t>Ini bisa digali lagi untuk strategi marketing agar menekan angka bill dibawah &lt; 50K, salah satunya dibantu promosi paket bundling dengan harga </a:t>
            </a:r>
            <a:endParaRPr b="1" sz="2425">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2425">
                <a:solidFill>
                  <a:schemeClr val="dk1"/>
                </a:solidFill>
                <a:latin typeface="DM Sans"/>
                <a:ea typeface="DM Sans"/>
                <a:cs typeface="DM Sans"/>
                <a:sym typeface="DM Sans"/>
              </a:rPr>
              <a:t>&gt; 50k atau discount dengan minimal pembelian &gt; 50 k.</a:t>
            </a:r>
            <a:endParaRPr b="1" sz="2225">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596" name="Shape 596"/>
        <p:cNvGrpSpPr/>
        <p:nvPr/>
      </p:nvGrpSpPr>
      <p:grpSpPr>
        <a:xfrm>
          <a:off x="0" y="0"/>
          <a:ext cx="0" cy="0"/>
          <a:chOff x="0" y="0"/>
          <a:chExt cx="0" cy="0"/>
        </a:xfrm>
      </p:grpSpPr>
      <p:pic>
        <p:nvPicPr>
          <p:cNvPr id="597" name="Google Shape;597;g1434035f32b_2_47"/>
          <p:cNvPicPr preferRelativeResize="0"/>
          <p:nvPr/>
        </p:nvPicPr>
        <p:blipFill>
          <a:blip r:embed="rId3">
            <a:alphaModFix/>
          </a:blip>
          <a:stretch>
            <a:fillRect/>
          </a:stretch>
        </p:blipFill>
        <p:spPr>
          <a:xfrm rot="-5400000">
            <a:off x="-4614076" y="2403883"/>
            <a:ext cx="5482085" cy="5479230"/>
          </a:xfrm>
          <a:prstGeom prst="rect">
            <a:avLst/>
          </a:prstGeom>
          <a:noFill/>
          <a:ln>
            <a:noFill/>
          </a:ln>
        </p:spPr>
      </p:pic>
      <p:sp>
        <p:nvSpPr>
          <p:cNvPr id="598" name="Google Shape;598;g1434035f32b_2_47"/>
          <p:cNvSpPr/>
          <p:nvPr/>
        </p:nvSpPr>
        <p:spPr>
          <a:xfrm>
            <a:off x="16559881" y="37604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sp>
        <p:nvSpPr>
          <p:cNvPr id="599" name="Google Shape;599;g1434035f32b_2_47"/>
          <p:cNvSpPr txBox="1"/>
          <p:nvPr/>
        </p:nvSpPr>
        <p:spPr>
          <a:xfrm>
            <a:off x="3428975" y="384000"/>
            <a:ext cx="10488300" cy="6465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000">
                <a:solidFill>
                  <a:schemeClr val="lt1"/>
                </a:solidFill>
              </a:rPr>
              <a:t>AOV(</a:t>
            </a:r>
            <a:r>
              <a:rPr lang="en-US" sz="3000">
                <a:solidFill>
                  <a:schemeClr val="lt1"/>
                </a:solidFill>
              </a:rPr>
              <a:t>Average</a:t>
            </a:r>
            <a:r>
              <a:rPr lang="en-US" sz="3000">
                <a:solidFill>
                  <a:schemeClr val="lt1"/>
                </a:solidFill>
              </a:rPr>
              <a:t> Of Value) &amp; ATU (Average Transaction Unit)</a:t>
            </a:r>
            <a:endParaRPr sz="100"/>
          </a:p>
        </p:txBody>
      </p:sp>
      <p:pic>
        <p:nvPicPr>
          <p:cNvPr id="600" name="Google Shape;600;g1434035f32b_2_47"/>
          <p:cNvPicPr preferRelativeResize="0"/>
          <p:nvPr/>
        </p:nvPicPr>
        <p:blipFill rotWithShape="1">
          <a:blip r:embed="rId4">
            <a:alphaModFix/>
          </a:blip>
          <a:srcRect b="4207" l="5697" r="7451" t="5888"/>
          <a:stretch/>
        </p:blipFill>
        <p:spPr>
          <a:xfrm>
            <a:off x="1633250" y="1966038"/>
            <a:ext cx="7020497" cy="4560475"/>
          </a:xfrm>
          <a:prstGeom prst="rect">
            <a:avLst/>
          </a:prstGeom>
          <a:noFill/>
          <a:ln>
            <a:noFill/>
          </a:ln>
        </p:spPr>
      </p:pic>
      <p:pic>
        <p:nvPicPr>
          <p:cNvPr id="601" name="Google Shape;601;g1434035f32b_2_47"/>
          <p:cNvPicPr preferRelativeResize="0"/>
          <p:nvPr/>
        </p:nvPicPr>
        <p:blipFill rotWithShape="1">
          <a:blip r:embed="rId5">
            <a:alphaModFix/>
          </a:blip>
          <a:srcRect b="5929" l="8075" r="8326" t="6096"/>
          <a:stretch/>
        </p:blipFill>
        <p:spPr>
          <a:xfrm>
            <a:off x="9276175" y="1966051"/>
            <a:ext cx="7020475" cy="4560475"/>
          </a:xfrm>
          <a:prstGeom prst="rect">
            <a:avLst/>
          </a:prstGeom>
          <a:noFill/>
          <a:ln>
            <a:noFill/>
          </a:ln>
        </p:spPr>
      </p:pic>
      <p:grpSp>
        <p:nvGrpSpPr>
          <p:cNvPr id="602" name="Google Shape;602;g1434035f32b_2_47"/>
          <p:cNvGrpSpPr/>
          <p:nvPr/>
        </p:nvGrpSpPr>
        <p:grpSpPr>
          <a:xfrm>
            <a:off x="1633250" y="6833924"/>
            <a:ext cx="13283590" cy="3234048"/>
            <a:chOff x="0" y="-57150"/>
            <a:chExt cx="2515355" cy="1523554"/>
          </a:xfrm>
        </p:grpSpPr>
        <p:sp>
          <p:nvSpPr>
            <p:cNvPr id="603" name="Google Shape;603;g1434035f32b_2_47"/>
            <p:cNvSpPr/>
            <p:nvPr/>
          </p:nvSpPr>
          <p:spPr>
            <a:xfrm>
              <a:off x="0" y="-7"/>
              <a:ext cx="2515355" cy="1466411"/>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g1434035f32b_2_47"/>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05" name="Google Shape;605;g1434035f32b_2_47"/>
          <p:cNvSpPr txBox="1"/>
          <p:nvPr/>
        </p:nvSpPr>
        <p:spPr>
          <a:xfrm>
            <a:off x="2146794" y="7182116"/>
            <a:ext cx="12256500" cy="2464200"/>
          </a:xfrm>
          <a:prstGeom prst="rect">
            <a:avLst/>
          </a:prstGeom>
          <a:noFill/>
          <a:ln>
            <a:noFill/>
          </a:ln>
        </p:spPr>
        <p:txBody>
          <a:bodyPr anchorCtr="0" anchor="t" bIns="0" lIns="0" spcFirstLastPara="1" rIns="0" wrap="square" tIns="0">
            <a:spAutoFit/>
          </a:bodyPr>
          <a:lstStyle/>
          <a:p>
            <a:pPr indent="0" lvl="0" marL="457200" marR="0" rtl="0" algn="l">
              <a:lnSpc>
                <a:spcPct val="140036"/>
              </a:lnSpc>
              <a:spcBef>
                <a:spcPts val="0"/>
              </a:spcBef>
              <a:spcAft>
                <a:spcPts val="0"/>
              </a:spcAft>
              <a:buNone/>
            </a:pPr>
            <a:r>
              <a:rPr b="1" lang="en-US" sz="2425">
                <a:latin typeface="DM Sans"/>
                <a:ea typeface="DM Sans"/>
                <a:cs typeface="DM Sans"/>
                <a:sym typeface="DM Sans"/>
              </a:rPr>
              <a:t>Jika dilihat pada grafik AOV atau rata-rata penjualan per transaksi, disimpulkan bahwa AOV tertinggi ada di bulan Maret. Hal ini juga sebanding dengan peningkatan ATU atau rata-rata quantity terjual per transaksi di bulan Maret. Hal ini membuktikan bahwa di bulan Maret, customer membeli dalam quantity yang banyak dan jumlah yang dikeluarkan juga besar.</a:t>
            </a:r>
            <a:endParaRPr b="1" sz="2425">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609" name="Shape 609"/>
        <p:cNvGrpSpPr/>
        <p:nvPr/>
      </p:nvGrpSpPr>
      <p:grpSpPr>
        <a:xfrm>
          <a:off x="0" y="0"/>
          <a:ext cx="0" cy="0"/>
          <a:chOff x="0" y="0"/>
          <a:chExt cx="0" cy="0"/>
        </a:xfrm>
      </p:grpSpPr>
      <p:sp>
        <p:nvSpPr>
          <p:cNvPr id="610" name="Google Shape;610;g1434bde8695_0_16"/>
          <p:cNvSpPr/>
          <p:nvPr/>
        </p:nvSpPr>
        <p:spPr>
          <a:xfrm>
            <a:off x="14576274" y="-75"/>
            <a:ext cx="3710597"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pic>
        <p:nvPicPr>
          <p:cNvPr id="611" name="Google Shape;611;g1434bde8695_0_16"/>
          <p:cNvPicPr preferRelativeResize="0"/>
          <p:nvPr/>
        </p:nvPicPr>
        <p:blipFill rotWithShape="1">
          <a:blip r:embed="rId3">
            <a:alphaModFix amt="66000"/>
          </a:blip>
          <a:srcRect b="0" l="0" r="0" t="0"/>
          <a:stretch/>
        </p:blipFill>
        <p:spPr>
          <a:xfrm rot="-5400000">
            <a:off x="-2053101" y="-2080906"/>
            <a:ext cx="5482085" cy="5482084"/>
          </a:xfrm>
          <a:prstGeom prst="rect">
            <a:avLst/>
          </a:prstGeom>
          <a:noFill/>
          <a:ln>
            <a:noFill/>
          </a:ln>
        </p:spPr>
      </p:pic>
      <p:sp>
        <p:nvSpPr>
          <p:cNvPr id="612" name="Google Shape;612;g1434bde8695_0_16"/>
          <p:cNvSpPr/>
          <p:nvPr/>
        </p:nvSpPr>
        <p:spPr>
          <a:xfrm>
            <a:off x="16150231" y="37604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613" name="Google Shape;613;g1434bde8695_0_16"/>
          <p:cNvPicPr preferRelativeResize="0"/>
          <p:nvPr/>
        </p:nvPicPr>
        <p:blipFill>
          <a:blip r:embed="rId4">
            <a:alphaModFix/>
          </a:blip>
          <a:stretch>
            <a:fillRect/>
          </a:stretch>
        </p:blipFill>
        <p:spPr>
          <a:xfrm>
            <a:off x="14690450" y="5585700"/>
            <a:ext cx="3597550" cy="4028566"/>
          </a:xfrm>
          <a:prstGeom prst="rect">
            <a:avLst/>
          </a:prstGeom>
          <a:noFill/>
          <a:ln>
            <a:noFill/>
          </a:ln>
        </p:spPr>
      </p:pic>
      <p:sp>
        <p:nvSpPr>
          <p:cNvPr id="614" name="Google Shape;614;g1434bde8695_0_16"/>
          <p:cNvSpPr txBox="1"/>
          <p:nvPr/>
        </p:nvSpPr>
        <p:spPr>
          <a:xfrm>
            <a:off x="2675725" y="771375"/>
            <a:ext cx="9747300" cy="6465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000">
                <a:solidFill>
                  <a:schemeClr val="lt1"/>
                </a:solidFill>
              </a:rPr>
              <a:t>Trend Selama Penjualan</a:t>
            </a:r>
            <a:endParaRPr sz="100"/>
          </a:p>
        </p:txBody>
      </p:sp>
      <p:sp>
        <p:nvSpPr>
          <p:cNvPr id="615" name="Google Shape;615;g1434bde8695_0_16"/>
          <p:cNvSpPr/>
          <p:nvPr/>
        </p:nvSpPr>
        <p:spPr>
          <a:xfrm>
            <a:off x="1678013" y="7205750"/>
            <a:ext cx="11507749" cy="2764545"/>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rtl="0" algn="l">
              <a:lnSpc>
                <a:spcPct val="140036"/>
              </a:lnSpc>
              <a:spcBef>
                <a:spcPts val="0"/>
              </a:spcBef>
              <a:spcAft>
                <a:spcPts val="0"/>
              </a:spcAft>
              <a:buClr>
                <a:schemeClr val="dk1"/>
              </a:buClr>
              <a:buSzPts val="2425"/>
              <a:buFont typeface="Arial"/>
              <a:buNone/>
            </a:pPr>
            <a:r>
              <a:rPr b="1" lang="en-US" sz="2425">
                <a:solidFill>
                  <a:schemeClr val="dk1"/>
                </a:solidFill>
                <a:latin typeface="DM Sans"/>
                <a:ea typeface="DM Sans"/>
                <a:cs typeface="DM Sans"/>
                <a:sym typeface="DM Sans"/>
              </a:rPr>
              <a:t>Trend dalam time series selama record data transaction selama 6 bulan penjualan. Dimulai dari bulan Desember 2021 hingga Juni 2022. Sales meningkat di bulan Februari ,setelah itu di bulan Maret cenderung menurun. dan di Bulan Mei dan Juni relatif stagnan secara rata-rata</a:t>
            </a:r>
            <a:endParaRPr b="0" i="0" sz="1400" u="none" cap="none" strike="noStrike">
              <a:solidFill>
                <a:srgbClr val="000000"/>
              </a:solidFill>
              <a:latin typeface="Arial"/>
              <a:ea typeface="Arial"/>
              <a:cs typeface="Arial"/>
              <a:sym typeface="Arial"/>
            </a:endParaRPr>
          </a:p>
        </p:txBody>
      </p:sp>
      <p:pic>
        <p:nvPicPr>
          <p:cNvPr id="616" name="Google Shape;616;g1434bde8695_0_16"/>
          <p:cNvPicPr preferRelativeResize="0"/>
          <p:nvPr/>
        </p:nvPicPr>
        <p:blipFill>
          <a:blip r:embed="rId5">
            <a:alphaModFix/>
          </a:blip>
          <a:stretch>
            <a:fillRect/>
          </a:stretch>
        </p:blipFill>
        <p:spPr>
          <a:xfrm>
            <a:off x="14576275" y="232750"/>
            <a:ext cx="3710600" cy="3710600"/>
          </a:xfrm>
          <a:prstGeom prst="rect">
            <a:avLst/>
          </a:prstGeom>
          <a:noFill/>
          <a:ln>
            <a:noFill/>
          </a:ln>
        </p:spPr>
      </p:pic>
      <p:pic>
        <p:nvPicPr>
          <p:cNvPr id="617" name="Google Shape;617;g1434bde8695_0_16"/>
          <p:cNvPicPr preferRelativeResize="0"/>
          <p:nvPr/>
        </p:nvPicPr>
        <p:blipFill>
          <a:blip r:embed="rId6">
            <a:alphaModFix/>
          </a:blip>
          <a:stretch>
            <a:fillRect/>
          </a:stretch>
        </p:blipFill>
        <p:spPr>
          <a:xfrm>
            <a:off x="341675" y="1611550"/>
            <a:ext cx="13800452" cy="5108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621" name="Shape 621"/>
        <p:cNvGrpSpPr/>
        <p:nvPr/>
      </p:nvGrpSpPr>
      <p:grpSpPr>
        <a:xfrm>
          <a:off x="0" y="0"/>
          <a:ext cx="0" cy="0"/>
          <a:chOff x="0" y="0"/>
          <a:chExt cx="0" cy="0"/>
        </a:xfrm>
      </p:grpSpPr>
      <p:sp>
        <p:nvSpPr>
          <p:cNvPr id="622" name="Google Shape;622;g1434035f32b_2_38"/>
          <p:cNvSpPr/>
          <p:nvPr/>
        </p:nvSpPr>
        <p:spPr>
          <a:xfrm>
            <a:off x="14576274" y="-75"/>
            <a:ext cx="3710597"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pic>
        <p:nvPicPr>
          <p:cNvPr id="623" name="Google Shape;623;g1434035f32b_2_38"/>
          <p:cNvPicPr preferRelativeResize="0"/>
          <p:nvPr/>
        </p:nvPicPr>
        <p:blipFill rotWithShape="1">
          <a:blip r:embed="rId3">
            <a:alphaModFix amt="66000"/>
          </a:blip>
          <a:srcRect b="0" l="0" r="0" t="0"/>
          <a:stretch/>
        </p:blipFill>
        <p:spPr>
          <a:xfrm rot="-5400000">
            <a:off x="-2053101" y="-2080906"/>
            <a:ext cx="5482085" cy="5482084"/>
          </a:xfrm>
          <a:prstGeom prst="rect">
            <a:avLst/>
          </a:prstGeom>
          <a:noFill/>
          <a:ln>
            <a:noFill/>
          </a:ln>
        </p:spPr>
      </p:pic>
      <p:sp>
        <p:nvSpPr>
          <p:cNvPr id="624" name="Google Shape;624;g1434035f32b_2_38"/>
          <p:cNvSpPr/>
          <p:nvPr/>
        </p:nvSpPr>
        <p:spPr>
          <a:xfrm>
            <a:off x="16150231" y="37604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625" name="Google Shape;625;g1434035f32b_2_38"/>
          <p:cNvPicPr preferRelativeResize="0"/>
          <p:nvPr/>
        </p:nvPicPr>
        <p:blipFill>
          <a:blip r:embed="rId4">
            <a:alphaModFix/>
          </a:blip>
          <a:stretch>
            <a:fillRect/>
          </a:stretch>
        </p:blipFill>
        <p:spPr>
          <a:xfrm>
            <a:off x="14690450" y="5585700"/>
            <a:ext cx="3597550" cy="4028566"/>
          </a:xfrm>
          <a:prstGeom prst="rect">
            <a:avLst/>
          </a:prstGeom>
          <a:noFill/>
          <a:ln>
            <a:noFill/>
          </a:ln>
        </p:spPr>
      </p:pic>
      <p:sp>
        <p:nvSpPr>
          <p:cNvPr id="626" name="Google Shape;626;g1434035f32b_2_38"/>
          <p:cNvSpPr txBox="1"/>
          <p:nvPr/>
        </p:nvSpPr>
        <p:spPr>
          <a:xfrm>
            <a:off x="2417500" y="383975"/>
            <a:ext cx="9747300" cy="6465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000">
                <a:solidFill>
                  <a:schemeClr val="lt1"/>
                </a:solidFill>
              </a:rPr>
              <a:t>Customer’s payment Behavior </a:t>
            </a:r>
            <a:endParaRPr sz="3000">
              <a:solidFill>
                <a:schemeClr val="lt1"/>
              </a:solidFill>
            </a:endParaRPr>
          </a:p>
        </p:txBody>
      </p:sp>
      <p:pic>
        <p:nvPicPr>
          <p:cNvPr id="627" name="Google Shape;627;g1434035f32b_2_38"/>
          <p:cNvPicPr preferRelativeResize="0"/>
          <p:nvPr/>
        </p:nvPicPr>
        <p:blipFill rotWithShape="1">
          <a:blip r:embed="rId5">
            <a:alphaModFix/>
          </a:blip>
          <a:srcRect b="0" l="0" r="7868" t="5222"/>
          <a:stretch/>
        </p:blipFill>
        <p:spPr>
          <a:xfrm>
            <a:off x="215575" y="5963029"/>
            <a:ext cx="3880600" cy="3421697"/>
          </a:xfrm>
          <a:prstGeom prst="rect">
            <a:avLst/>
          </a:prstGeom>
          <a:noFill/>
          <a:ln>
            <a:noFill/>
          </a:ln>
        </p:spPr>
      </p:pic>
      <p:pic>
        <p:nvPicPr>
          <p:cNvPr id="628" name="Google Shape;628;g1434035f32b_2_38"/>
          <p:cNvPicPr preferRelativeResize="0"/>
          <p:nvPr/>
        </p:nvPicPr>
        <p:blipFill rotWithShape="1">
          <a:blip r:embed="rId6">
            <a:alphaModFix/>
          </a:blip>
          <a:srcRect b="0" l="0" r="7868" t="5222"/>
          <a:stretch/>
        </p:blipFill>
        <p:spPr>
          <a:xfrm>
            <a:off x="4366687" y="5963025"/>
            <a:ext cx="3880600" cy="3421700"/>
          </a:xfrm>
          <a:prstGeom prst="rect">
            <a:avLst/>
          </a:prstGeom>
          <a:noFill/>
          <a:ln>
            <a:noFill/>
          </a:ln>
        </p:spPr>
      </p:pic>
      <p:sp>
        <p:nvSpPr>
          <p:cNvPr id="629" name="Google Shape;629;g1434035f32b_2_38"/>
          <p:cNvSpPr/>
          <p:nvPr/>
        </p:nvSpPr>
        <p:spPr>
          <a:xfrm>
            <a:off x="8517788" y="1895762"/>
            <a:ext cx="5106171" cy="6495480"/>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0" name="Google Shape;630;g1434035f32b_2_38"/>
          <p:cNvPicPr preferRelativeResize="0"/>
          <p:nvPr/>
        </p:nvPicPr>
        <p:blipFill>
          <a:blip r:embed="rId7">
            <a:alphaModFix/>
          </a:blip>
          <a:stretch>
            <a:fillRect/>
          </a:stretch>
        </p:blipFill>
        <p:spPr>
          <a:xfrm>
            <a:off x="1915786" y="1685750"/>
            <a:ext cx="4263181" cy="3899950"/>
          </a:xfrm>
          <a:prstGeom prst="rect">
            <a:avLst/>
          </a:prstGeom>
          <a:noFill/>
          <a:ln>
            <a:noFill/>
          </a:ln>
        </p:spPr>
      </p:pic>
      <p:sp>
        <p:nvSpPr>
          <p:cNvPr id="631" name="Google Shape;631;g1434035f32b_2_38"/>
          <p:cNvSpPr txBox="1"/>
          <p:nvPr/>
        </p:nvSpPr>
        <p:spPr>
          <a:xfrm>
            <a:off x="8626200" y="2268375"/>
            <a:ext cx="4858500" cy="559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25"/>
              <a:buFont typeface="Arial"/>
              <a:buNone/>
            </a:pPr>
            <a:r>
              <a:rPr b="1" lang="en-US" sz="2425">
                <a:latin typeface="DM Sans"/>
                <a:ea typeface="DM Sans"/>
                <a:cs typeface="DM Sans"/>
                <a:sym typeface="DM Sans"/>
              </a:rPr>
              <a:t>Cash mendominasi sebesar 58,8% yang dipilih customer sebagai metode pembayaran saat Take Away maupun Dine-In.</a:t>
            </a:r>
            <a:endParaRPr b="1" sz="2425">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425"/>
              <a:buFont typeface="Arial"/>
              <a:buNone/>
            </a:pPr>
            <a:r>
              <a:t/>
            </a:r>
            <a:endParaRPr b="1" sz="2425">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425"/>
              <a:buFont typeface="Arial"/>
              <a:buNone/>
            </a:pPr>
            <a:r>
              <a:rPr b="1" lang="en-US" sz="2425">
                <a:latin typeface="DM Sans"/>
                <a:ea typeface="DM Sans"/>
                <a:cs typeface="DM Sans"/>
                <a:sym typeface="DM Sans"/>
              </a:rPr>
              <a:t>Untuk meningkatkan metode pembayaran QRIS &amp; GoPay, dapat digali lebih dalam lagi agar pemilik usaha mendapatkan strategi marketing yang tepat. Salah satunya bekerja sama dengan pihak Platform Pembayaran Digital tersebut dalam mengadakan promo.</a:t>
            </a:r>
            <a:endParaRPr b="1" sz="2425">
              <a:latin typeface="DM Sans"/>
              <a:ea typeface="DM Sans"/>
              <a:cs typeface="DM Sans"/>
              <a:sym typeface="DM Sans"/>
            </a:endParaRPr>
          </a:p>
        </p:txBody>
      </p:sp>
      <p:pic>
        <p:nvPicPr>
          <p:cNvPr id="632" name="Google Shape;632;g1434035f32b_2_38"/>
          <p:cNvPicPr preferRelativeResize="0"/>
          <p:nvPr/>
        </p:nvPicPr>
        <p:blipFill>
          <a:blip r:embed="rId8">
            <a:alphaModFix/>
          </a:blip>
          <a:stretch>
            <a:fillRect/>
          </a:stretch>
        </p:blipFill>
        <p:spPr>
          <a:xfrm>
            <a:off x="14576274" y="512500"/>
            <a:ext cx="3710600" cy="3710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636" name="Shape 636"/>
        <p:cNvGrpSpPr/>
        <p:nvPr/>
      </p:nvGrpSpPr>
      <p:grpSpPr>
        <a:xfrm>
          <a:off x="0" y="0"/>
          <a:ext cx="0" cy="0"/>
          <a:chOff x="0" y="0"/>
          <a:chExt cx="0" cy="0"/>
        </a:xfrm>
      </p:grpSpPr>
      <p:sp>
        <p:nvSpPr>
          <p:cNvPr id="637" name="Google Shape;637;g1434035f32b_2_81"/>
          <p:cNvSpPr/>
          <p:nvPr/>
        </p:nvSpPr>
        <p:spPr>
          <a:xfrm>
            <a:off x="14576274" y="-75"/>
            <a:ext cx="3710597"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pic>
        <p:nvPicPr>
          <p:cNvPr id="638" name="Google Shape;638;g1434035f32b_2_81"/>
          <p:cNvPicPr preferRelativeResize="0"/>
          <p:nvPr/>
        </p:nvPicPr>
        <p:blipFill rotWithShape="1">
          <a:blip r:embed="rId3">
            <a:alphaModFix amt="66000"/>
          </a:blip>
          <a:srcRect b="0" l="0" r="0" t="0"/>
          <a:stretch/>
        </p:blipFill>
        <p:spPr>
          <a:xfrm rot="-5400000">
            <a:off x="-2053101" y="-2080906"/>
            <a:ext cx="5482085" cy="5482084"/>
          </a:xfrm>
          <a:prstGeom prst="rect">
            <a:avLst/>
          </a:prstGeom>
          <a:noFill/>
          <a:ln>
            <a:noFill/>
          </a:ln>
        </p:spPr>
      </p:pic>
      <p:sp>
        <p:nvSpPr>
          <p:cNvPr id="639" name="Google Shape;639;g1434035f32b_2_81"/>
          <p:cNvSpPr/>
          <p:nvPr/>
        </p:nvSpPr>
        <p:spPr>
          <a:xfrm>
            <a:off x="16150231" y="37604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640" name="Google Shape;640;g1434035f32b_2_81"/>
          <p:cNvPicPr preferRelativeResize="0"/>
          <p:nvPr/>
        </p:nvPicPr>
        <p:blipFill>
          <a:blip r:embed="rId4">
            <a:alphaModFix/>
          </a:blip>
          <a:stretch>
            <a:fillRect/>
          </a:stretch>
        </p:blipFill>
        <p:spPr>
          <a:xfrm>
            <a:off x="14690450" y="5585700"/>
            <a:ext cx="3597550" cy="4028566"/>
          </a:xfrm>
          <a:prstGeom prst="rect">
            <a:avLst/>
          </a:prstGeom>
          <a:noFill/>
          <a:ln>
            <a:noFill/>
          </a:ln>
        </p:spPr>
      </p:pic>
      <p:pic>
        <p:nvPicPr>
          <p:cNvPr id="641" name="Google Shape;641;g1434035f32b_2_81"/>
          <p:cNvPicPr preferRelativeResize="0"/>
          <p:nvPr/>
        </p:nvPicPr>
        <p:blipFill>
          <a:blip r:embed="rId5">
            <a:alphaModFix/>
          </a:blip>
          <a:stretch>
            <a:fillRect/>
          </a:stretch>
        </p:blipFill>
        <p:spPr>
          <a:xfrm>
            <a:off x="14690450" y="384000"/>
            <a:ext cx="3597550" cy="3899950"/>
          </a:xfrm>
          <a:prstGeom prst="rect">
            <a:avLst/>
          </a:prstGeom>
          <a:noFill/>
          <a:ln>
            <a:noFill/>
          </a:ln>
        </p:spPr>
      </p:pic>
      <p:sp>
        <p:nvSpPr>
          <p:cNvPr id="642" name="Google Shape;642;g1434035f32b_2_81"/>
          <p:cNvSpPr txBox="1"/>
          <p:nvPr/>
        </p:nvSpPr>
        <p:spPr>
          <a:xfrm>
            <a:off x="2761825" y="336888"/>
            <a:ext cx="9747300" cy="6465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000">
                <a:solidFill>
                  <a:schemeClr val="lt1"/>
                </a:solidFill>
              </a:rPr>
              <a:t>Order Type per Transaction</a:t>
            </a:r>
            <a:endParaRPr sz="3000">
              <a:solidFill>
                <a:schemeClr val="lt1"/>
              </a:solidFill>
            </a:endParaRPr>
          </a:p>
        </p:txBody>
      </p:sp>
      <p:pic>
        <p:nvPicPr>
          <p:cNvPr id="643" name="Google Shape;643;g1434035f32b_2_81"/>
          <p:cNvPicPr preferRelativeResize="0"/>
          <p:nvPr/>
        </p:nvPicPr>
        <p:blipFill rotWithShape="1">
          <a:blip r:embed="rId6">
            <a:alphaModFix/>
          </a:blip>
          <a:srcRect b="18383" l="22960" r="15926" t="8081"/>
          <a:stretch/>
        </p:blipFill>
        <p:spPr>
          <a:xfrm>
            <a:off x="1021425" y="1230412"/>
            <a:ext cx="5482075" cy="4397164"/>
          </a:xfrm>
          <a:prstGeom prst="rect">
            <a:avLst/>
          </a:prstGeom>
          <a:noFill/>
          <a:ln>
            <a:noFill/>
          </a:ln>
        </p:spPr>
      </p:pic>
      <p:pic>
        <p:nvPicPr>
          <p:cNvPr id="644" name="Google Shape;644;g1434035f32b_2_81"/>
          <p:cNvPicPr preferRelativeResize="0"/>
          <p:nvPr/>
        </p:nvPicPr>
        <p:blipFill rotWithShape="1">
          <a:blip r:embed="rId7">
            <a:alphaModFix/>
          </a:blip>
          <a:srcRect b="4116" l="5664" r="8121" t="6789"/>
          <a:stretch/>
        </p:blipFill>
        <p:spPr>
          <a:xfrm>
            <a:off x="7694200" y="1196539"/>
            <a:ext cx="5482067" cy="4464911"/>
          </a:xfrm>
          <a:prstGeom prst="rect">
            <a:avLst/>
          </a:prstGeom>
          <a:noFill/>
          <a:ln>
            <a:noFill/>
          </a:ln>
        </p:spPr>
      </p:pic>
      <p:sp>
        <p:nvSpPr>
          <p:cNvPr id="645" name="Google Shape;645;g1434035f32b_2_81"/>
          <p:cNvSpPr/>
          <p:nvPr/>
        </p:nvSpPr>
        <p:spPr>
          <a:xfrm>
            <a:off x="1485575" y="6104725"/>
            <a:ext cx="11363116" cy="2990517"/>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1434035f32b_2_81"/>
          <p:cNvSpPr txBox="1"/>
          <p:nvPr/>
        </p:nvSpPr>
        <p:spPr>
          <a:xfrm>
            <a:off x="1791437" y="6526525"/>
            <a:ext cx="10751400" cy="19413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Customer cenderung untuk pemesanan dengan makan di tempat menjadi pilihan favorit dengan persentase 83%.  mungkin disini kita bisa memberikan wise choice untuk perluas market dengan concern pada penjualan secara online</a:t>
            </a:r>
            <a:endParaRPr b="1" sz="2425">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650" name="Shape 650"/>
        <p:cNvGrpSpPr/>
        <p:nvPr/>
      </p:nvGrpSpPr>
      <p:grpSpPr>
        <a:xfrm>
          <a:off x="0" y="0"/>
          <a:ext cx="0" cy="0"/>
          <a:chOff x="0" y="0"/>
          <a:chExt cx="0" cy="0"/>
        </a:xfrm>
      </p:grpSpPr>
      <p:sp>
        <p:nvSpPr>
          <p:cNvPr id="651" name="Google Shape;651;g1434035f32b_2_95"/>
          <p:cNvSpPr/>
          <p:nvPr/>
        </p:nvSpPr>
        <p:spPr>
          <a:xfrm>
            <a:off x="14576274" y="-75"/>
            <a:ext cx="3710597"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pic>
        <p:nvPicPr>
          <p:cNvPr id="652" name="Google Shape;652;g1434035f32b_2_95"/>
          <p:cNvPicPr preferRelativeResize="0"/>
          <p:nvPr/>
        </p:nvPicPr>
        <p:blipFill rotWithShape="1">
          <a:blip r:embed="rId3">
            <a:alphaModFix amt="66000"/>
          </a:blip>
          <a:srcRect b="0" l="0" r="0" t="0"/>
          <a:stretch/>
        </p:blipFill>
        <p:spPr>
          <a:xfrm rot="-5400000">
            <a:off x="-2053101" y="-2080906"/>
            <a:ext cx="5482085" cy="5482084"/>
          </a:xfrm>
          <a:prstGeom prst="rect">
            <a:avLst/>
          </a:prstGeom>
          <a:noFill/>
          <a:ln>
            <a:noFill/>
          </a:ln>
        </p:spPr>
      </p:pic>
      <p:sp>
        <p:nvSpPr>
          <p:cNvPr id="653" name="Google Shape;653;g1434035f32b_2_95"/>
          <p:cNvSpPr/>
          <p:nvPr/>
        </p:nvSpPr>
        <p:spPr>
          <a:xfrm>
            <a:off x="16150231" y="37604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654" name="Google Shape;654;g1434035f32b_2_95"/>
          <p:cNvPicPr preferRelativeResize="0"/>
          <p:nvPr/>
        </p:nvPicPr>
        <p:blipFill>
          <a:blip r:embed="rId4">
            <a:alphaModFix/>
          </a:blip>
          <a:stretch>
            <a:fillRect/>
          </a:stretch>
        </p:blipFill>
        <p:spPr>
          <a:xfrm>
            <a:off x="14690450" y="5585700"/>
            <a:ext cx="3597550" cy="4028566"/>
          </a:xfrm>
          <a:prstGeom prst="rect">
            <a:avLst/>
          </a:prstGeom>
          <a:noFill/>
          <a:ln>
            <a:noFill/>
          </a:ln>
        </p:spPr>
      </p:pic>
      <p:sp>
        <p:nvSpPr>
          <p:cNvPr id="655" name="Google Shape;655;g1434035f32b_2_95"/>
          <p:cNvSpPr txBox="1"/>
          <p:nvPr/>
        </p:nvSpPr>
        <p:spPr>
          <a:xfrm>
            <a:off x="2697275" y="384025"/>
            <a:ext cx="9747300" cy="6465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lang="en-US" sz="3000">
                <a:solidFill>
                  <a:schemeClr val="lt1"/>
                </a:solidFill>
              </a:rPr>
              <a:t>Traffic waktu </a:t>
            </a:r>
            <a:endParaRPr sz="3000">
              <a:solidFill>
                <a:schemeClr val="lt1"/>
              </a:solidFill>
            </a:endParaRPr>
          </a:p>
        </p:txBody>
      </p:sp>
      <p:pic>
        <p:nvPicPr>
          <p:cNvPr id="656" name="Google Shape;656;g1434035f32b_2_95"/>
          <p:cNvPicPr preferRelativeResize="0"/>
          <p:nvPr/>
        </p:nvPicPr>
        <p:blipFill rotWithShape="1">
          <a:blip r:embed="rId5">
            <a:alphaModFix/>
          </a:blip>
          <a:srcRect b="0" l="0" r="0" t="5222"/>
          <a:stretch/>
        </p:blipFill>
        <p:spPr>
          <a:xfrm>
            <a:off x="4827262" y="5856300"/>
            <a:ext cx="4231663" cy="3757974"/>
          </a:xfrm>
          <a:prstGeom prst="rect">
            <a:avLst/>
          </a:prstGeom>
          <a:noFill/>
          <a:ln>
            <a:noFill/>
          </a:ln>
        </p:spPr>
      </p:pic>
      <p:pic>
        <p:nvPicPr>
          <p:cNvPr id="657" name="Google Shape;657;g1434035f32b_2_95"/>
          <p:cNvPicPr preferRelativeResize="0"/>
          <p:nvPr/>
        </p:nvPicPr>
        <p:blipFill rotWithShape="1">
          <a:blip r:embed="rId6">
            <a:alphaModFix/>
          </a:blip>
          <a:srcRect b="4238" l="1410" r="8198" t="6895"/>
          <a:stretch/>
        </p:blipFill>
        <p:spPr>
          <a:xfrm>
            <a:off x="231375" y="5856300"/>
            <a:ext cx="4231664" cy="3757975"/>
          </a:xfrm>
          <a:prstGeom prst="rect">
            <a:avLst/>
          </a:prstGeom>
          <a:noFill/>
          <a:ln>
            <a:noFill/>
          </a:ln>
        </p:spPr>
      </p:pic>
      <p:pic>
        <p:nvPicPr>
          <p:cNvPr id="658" name="Google Shape;658;g1434035f32b_2_95"/>
          <p:cNvPicPr preferRelativeResize="0"/>
          <p:nvPr/>
        </p:nvPicPr>
        <p:blipFill rotWithShape="1">
          <a:blip r:embed="rId7">
            <a:alphaModFix/>
          </a:blip>
          <a:srcRect b="4239" l="0" r="6916" t="7428"/>
          <a:stretch/>
        </p:blipFill>
        <p:spPr>
          <a:xfrm>
            <a:off x="231375" y="1340413"/>
            <a:ext cx="7834601" cy="4205975"/>
          </a:xfrm>
          <a:prstGeom prst="rect">
            <a:avLst/>
          </a:prstGeom>
          <a:noFill/>
          <a:ln>
            <a:noFill/>
          </a:ln>
        </p:spPr>
      </p:pic>
      <p:sp>
        <p:nvSpPr>
          <p:cNvPr id="659" name="Google Shape;659;g1434035f32b_2_95"/>
          <p:cNvSpPr/>
          <p:nvPr/>
        </p:nvSpPr>
        <p:spPr>
          <a:xfrm>
            <a:off x="9423126" y="2238675"/>
            <a:ext cx="4955249" cy="598584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g1434035f32b_2_95"/>
          <p:cNvPicPr preferRelativeResize="0"/>
          <p:nvPr/>
        </p:nvPicPr>
        <p:blipFill>
          <a:blip r:embed="rId8">
            <a:alphaModFix/>
          </a:blip>
          <a:stretch>
            <a:fillRect/>
          </a:stretch>
        </p:blipFill>
        <p:spPr>
          <a:xfrm>
            <a:off x="14690450" y="489175"/>
            <a:ext cx="3459700" cy="3459700"/>
          </a:xfrm>
          <a:prstGeom prst="rect">
            <a:avLst/>
          </a:prstGeom>
          <a:noFill/>
          <a:ln>
            <a:noFill/>
          </a:ln>
        </p:spPr>
      </p:pic>
      <p:sp>
        <p:nvSpPr>
          <p:cNvPr id="661" name="Google Shape;661;g1434035f32b_2_95"/>
          <p:cNvSpPr txBox="1"/>
          <p:nvPr/>
        </p:nvSpPr>
        <p:spPr>
          <a:xfrm>
            <a:off x="9423200" y="2379650"/>
            <a:ext cx="4955100" cy="497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225">
                <a:solidFill>
                  <a:schemeClr val="dk1"/>
                </a:solidFill>
                <a:latin typeface="DM Sans"/>
                <a:ea typeface="DM Sans"/>
                <a:cs typeface="DM Sans"/>
                <a:sym typeface="DM Sans"/>
              </a:rPr>
              <a:t>Traffic paling ramai selama 6 bulan terjadi di bulan Februari, dibantu promosi/iklan melalui sosial media untuk mengenalkan kepada calon-calon customer.</a:t>
            </a:r>
            <a:endParaRPr b="1" sz="2225">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2225">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2225">
                <a:solidFill>
                  <a:schemeClr val="dk1"/>
                </a:solidFill>
                <a:latin typeface="DM Sans"/>
                <a:ea typeface="DM Sans"/>
                <a:cs typeface="DM Sans"/>
                <a:sym typeface="DM Sans"/>
              </a:rPr>
              <a:t>Secara harian selama 6 bulan, traffic teramai berada pada pada hari Sabtu dan pada  jam 20.00. Bisa dijadikan pertimbangan untuk membuat strategi marketing seperti Weekdays promo &amp; happy hour untuk jam-jam dengan traffic rendah untuk boost sales.</a:t>
            </a:r>
            <a:endParaRPr>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665" name="Shape 665"/>
        <p:cNvGrpSpPr/>
        <p:nvPr/>
      </p:nvGrpSpPr>
      <p:grpSpPr>
        <a:xfrm>
          <a:off x="0" y="0"/>
          <a:ext cx="0" cy="0"/>
          <a:chOff x="0" y="0"/>
          <a:chExt cx="0" cy="0"/>
        </a:xfrm>
      </p:grpSpPr>
      <p:sp>
        <p:nvSpPr>
          <p:cNvPr id="666" name="Google Shape;666;g1434035f32b_2_5"/>
          <p:cNvSpPr txBox="1"/>
          <p:nvPr/>
        </p:nvSpPr>
        <p:spPr>
          <a:xfrm>
            <a:off x="1041100" y="396600"/>
            <a:ext cx="11427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400">
                <a:solidFill>
                  <a:srgbClr val="F9C041"/>
                </a:solidFill>
                <a:latin typeface="Calibri"/>
                <a:ea typeface="Calibri"/>
                <a:cs typeface="Calibri"/>
                <a:sym typeface="Calibri"/>
              </a:rPr>
              <a:t>Rincian</a:t>
            </a:r>
            <a:r>
              <a:rPr lang="en-US" sz="4400">
                <a:solidFill>
                  <a:srgbClr val="F9C041"/>
                </a:solidFill>
              </a:rPr>
              <a:t> </a:t>
            </a:r>
            <a:r>
              <a:rPr lang="en-US" sz="4400">
                <a:solidFill>
                  <a:srgbClr val="F9C041"/>
                </a:solidFill>
                <a:latin typeface="Calibri"/>
                <a:ea typeface="Calibri"/>
                <a:cs typeface="Calibri"/>
                <a:sym typeface="Calibri"/>
              </a:rPr>
              <a:t>Pengeluaran per Bulan</a:t>
            </a:r>
            <a:endParaRPr sz="4400">
              <a:solidFill>
                <a:srgbClr val="F9C041"/>
              </a:solidFill>
              <a:latin typeface="Calibri"/>
              <a:ea typeface="Calibri"/>
              <a:cs typeface="Calibri"/>
              <a:sym typeface="Calibri"/>
            </a:endParaRPr>
          </a:p>
        </p:txBody>
      </p:sp>
      <p:graphicFrame>
        <p:nvGraphicFramePr>
          <p:cNvPr id="667" name="Google Shape;667;g1434035f32b_2_5"/>
          <p:cNvGraphicFramePr/>
          <p:nvPr/>
        </p:nvGraphicFramePr>
        <p:xfrm>
          <a:off x="778975" y="1814625"/>
          <a:ext cx="3000000" cy="3000000"/>
        </p:xfrm>
        <a:graphic>
          <a:graphicData uri="http://schemas.openxmlformats.org/drawingml/2006/table">
            <a:tbl>
              <a:tblPr>
                <a:noFill/>
                <a:tableStyleId>{39ECDBB3-364C-451F-AC74-1DEC60242736}</a:tableStyleId>
              </a:tblPr>
              <a:tblGrid>
                <a:gridCol w="5787075"/>
                <a:gridCol w="6406750"/>
              </a:tblGrid>
              <a:tr h="906850">
                <a:tc>
                  <a:txBody>
                    <a:bodyPr/>
                    <a:lstStyle/>
                    <a:p>
                      <a:pPr indent="0" lvl="0" marL="0" rtl="0" algn="ctr">
                        <a:spcBef>
                          <a:spcPts val="0"/>
                        </a:spcBef>
                        <a:spcAft>
                          <a:spcPts val="0"/>
                        </a:spcAft>
                        <a:buNone/>
                      </a:pPr>
                      <a:r>
                        <a:rPr b="1" lang="en-US" sz="3000">
                          <a:solidFill>
                            <a:schemeClr val="lt1"/>
                          </a:solidFill>
                        </a:rPr>
                        <a:t>Keterangan</a:t>
                      </a:r>
                      <a:endParaRPr b="1" sz="3000">
                        <a:solidFill>
                          <a:schemeClr val="lt1"/>
                        </a:solidFill>
                      </a:endParaRPr>
                    </a:p>
                  </a:txBody>
                  <a:tcPr marT="91425" marB="91425" marR="91425" marL="91425" anchor="ctr">
                    <a:solidFill>
                      <a:srgbClr val="0B5394"/>
                    </a:solidFill>
                  </a:tcPr>
                </a:tc>
                <a:tc>
                  <a:txBody>
                    <a:bodyPr/>
                    <a:lstStyle/>
                    <a:p>
                      <a:pPr indent="0" lvl="0" marL="0" rtl="0" algn="ctr">
                        <a:spcBef>
                          <a:spcPts val="0"/>
                        </a:spcBef>
                        <a:spcAft>
                          <a:spcPts val="0"/>
                        </a:spcAft>
                        <a:buNone/>
                      </a:pPr>
                      <a:r>
                        <a:rPr b="1" lang="en-US" sz="3000">
                          <a:solidFill>
                            <a:schemeClr val="lt1"/>
                          </a:solidFill>
                        </a:rPr>
                        <a:t>Total Biaya</a:t>
                      </a:r>
                      <a:endParaRPr b="1" sz="3000">
                        <a:solidFill>
                          <a:schemeClr val="lt1"/>
                        </a:solidFill>
                      </a:endParaRPr>
                    </a:p>
                  </a:txBody>
                  <a:tcPr marT="91425" marB="91425" marR="91425" marL="91425" anchor="ctr">
                    <a:solidFill>
                      <a:srgbClr val="0B5394"/>
                    </a:solidFill>
                  </a:tcPr>
                </a:tc>
              </a:tr>
              <a:tr h="906850">
                <a:tc>
                  <a:txBody>
                    <a:bodyPr/>
                    <a:lstStyle/>
                    <a:p>
                      <a:pPr indent="0" lvl="0" marL="0" rtl="0" algn="ctr">
                        <a:spcBef>
                          <a:spcPts val="0"/>
                        </a:spcBef>
                        <a:spcAft>
                          <a:spcPts val="0"/>
                        </a:spcAft>
                        <a:buNone/>
                      </a:pPr>
                      <a:r>
                        <a:rPr b="1" lang="en-US" sz="2500">
                          <a:solidFill>
                            <a:schemeClr val="lt1"/>
                          </a:solidFill>
                        </a:rPr>
                        <a:t>Biaya karyawan (koki &amp; kasir)</a:t>
                      </a:r>
                      <a:endParaRPr b="1" sz="2500">
                        <a:solidFill>
                          <a:schemeClr val="lt1"/>
                        </a:solidFill>
                      </a:endParaRPr>
                    </a:p>
                  </a:txBody>
                  <a:tcPr marT="91425" marB="91425" marR="91425" marL="91425" anchor="ctr">
                    <a:solidFill>
                      <a:srgbClr val="3C78D8"/>
                    </a:solidFill>
                  </a:tcPr>
                </a:tc>
                <a:tc>
                  <a:txBody>
                    <a:bodyPr/>
                    <a:lstStyle/>
                    <a:p>
                      <a:pPr indent="0" lvl="0" marL="0" rtl="0" algn="ctr">
                        <a:spcBef>
                          <a:spcPts val="0"/>
                        </a:spcBef>
                        <a:spcAft>
                          <a:spcPts val="0"/>
                        </a:spcAft>
                        <a:buNone/>
                      </a:pPr>
                      <a:r>
                        <a:rPr b="1" lang="en-US" sz="2500">
                          <a:solidFill>
                            <a:schemeClr val="lt1"/>
                          </a:solidFill>
                        </a:rPr>
                        <a:t>1.250.000 + 1.000.000 = 2.250.000</a:t>
                      </a:r>
                      <a:endParaRPr b="1" sz="2500">
                        <a:solidFill>
                          <a:schemeClr val="lt1"/>
                        </a:solidFill>
                      </a:endParaRPr>
                    </a:p>
                  </a:txBody>
                  <a:tcPr marT="91425" marB="91425" marR="91425" marL="91425" anchor="ctr">
                    <a:solidFill>
                      <a:srgbClr val="3C78D8"/>
                    </a:solidFill>
                  </a:tcPr>
                </a:tc>
              </a:tr>
              <a:tr h="906850">
                <a:tc>
                  <a:txBody>
                    <a:bodyPr/>
                    <a:lstStyle/>
                    <a:p>
                      <a:pPr indent="0" lvl="0" marL="0" rtl="0" algn="ctr">
                        <a:spcBef>
                          <a:spcPts val="0"/>
                        </a:spcBef>
                        <a:spcAft>
                          <a:spcPts val="0"/>
                        </a:spcAft>
                        <a:buNone/>
                      </a:pPr>
                      <a:r>
                        <a:rPr b="1" lang="en-US" sz="2500">
                          <a:solidFill>
                            <a:schemeClr val="lt1"/>
                          </a:solidFill>
                        </a:rPr>
                        <a:t>Biaya sewa</a:t>
                      </a:r>
                      <a:endParaRPr b="1" sz="2500">
                        <a:solidFill>
                          <a:schemeClr val="lt1"/>
                        </a:solidFill>
                      </a:endParaRPr>
                    </a:p>
                    <a:p>
                      <a:pPr indent="0" lvl="0" marL="0" rtl="0" algn="ctr">
                        <a:spcBef>
                          <a:spcPts val="0"/>
                        </a:spcBef>
                        <a:spcAft>
                          <a:spcPts val="0"/>
                        </a:spcAft>
                        <a:buNone/>
                      </a:pPr>
                      <a:r>
                        <a:rPr b="1" lang="en-US" sz="2500">
                          <a:solidFill>
                            <a:schemeClr val="lt1"/>
                          </a:solidFill>
                        </a:rPr>
                        <a:t>(sewa tempat, taruh gerobak &amp; peralatan, kebersihan)</a:t>
                      </a:r>
                      <a:endParaRPr b="1" sz="2500">
                        <a:solidFill>
                          <a:schemeClr val="lt1"/>
                        </a:solidFill>
                      </a:endParaRPr>
                    </a:p>
                  </a:txBody>
                  <a:tcPr marT="91425" marB="91425" marR="91425" marL="91425" anchor="ctr">
                    <a:solidFill>
                      <a:srgbClr val="3C78D8"/>
                    </a:solidFill>
                  </a:tcPr>
                </a:tc>
                <a:tc>
                  <a:txBody>
                    <a:bodyPr/>
                    <a:lstStyle/>
                    <a:p>
                      <a:pPr indent="0" lvl="0" marL="0" rtl="0" algn="ctr">
                        <a:spcBef>
                          <a:spcPts val="0"/>
                        </a:spcBef>
                        <a:spcAft>
                          <a:spcPts val="0"/>
                        </a:spcAft>
                        <a:buNone/>
                      </a:pPr>
                      <a:r>
                        <a:rPr b="1" lang="en-US" sz="2500">
                          <a:solidFill>
                            <a:schemeClr val="lt1"/>
                          </a:solidFill>
                        </a:rPr>
                        <a:t>1.050.000</a:t>
                      </a:r>
                      <a:endParaRPr b="1" sz="2500">
                        <a:solidFill>
                          <a:schemeClr val="lt1"/>
                        </a:solidFill>
                      </a:endParaRPr>
                    </a:p>
                  </a:txBody>
                  <a:tcPr marT="91425" marB="91425" marR="91425" marL="91425" anchor="ctr">
                    <a:solidFill>
                      <a:srgbClr val="3C78D8"/>
                    </a:solidFill>
                  </a:tcPr>
                </a:tc>
              </a:tr>
              <a:tr h="906850">
                <a:tc>
                  <a:txBody>
                    <a:bodyPr/>
                    <a:lstStyle/>
                    <a:p>
                      <a:pPr indent="0" lvl="0" marL="0" rtl="0" algn="ctr">
                        <a:spcBef>
                          <a:spcPts val="0"/>
                        </a:spcBef>
                        <a:spcAft>
                          <a:spcPts val="0"/>
                        </a:spcAft>
                        <a:buNone/>
                      </a:pPr>
                      <a:r>
                        <a:rPr b="1" lang="en-US" sz="2500">
                          <a:solidFill>
                            <a:schemeClr val="lt1"/>
                          </a:solidFill>
                        </a:rPr>
                        <a:t>Biaya produksi</a:t>
                      </a:r>
                      <a:endParaRPr b="1" sz="2500">
                        <a:solidFill>
                          <a:schemeClr val="lt1"/>
                        </a:solidFill>
                      </a:endParaRPr>
                    </a:p>
                  </a:txBody>
                  <a:tcPr marT="91425" marB="91425" marR="91425" marL="91425" anchor="ctr">
                    <a:solidFill>
                      <a:srgbClr val="3C78D8"/>
                    </a:solidFill>
                  </a:tcPr>
                </a:tc>
                <a:tc>
                  <a:txBody>
                    <a:bodyPr/>
                    <a:lstStyle/>
                    <a:p>
                      <a:pPr indent="0" lvl="0" marL="0" rtl="0" algn="ctr">
                        <a:spcBef>
                          <a:spcPts val="0"/>
                        </a:spcBef>
                        <a:spcAft>
                          <a:spcPts val="0"/>
                        </a:spcAft>
                        <a:buNone/>
                      </a:pPr>
                      <a:r>
                        <a:rPr b="1" lang="en-US" sz="2500">
                          <a:solidFill>
                            <a:schemeClr val="lt1"/>
                          </a:solidFill>
                        </a:rPr>
                        <a:t>300.000 - 700.000</a:t>
                      </a:r>
                      <a:endParaRPr b="1" sz="2500">
                        <a:solidFill>
                          <a:schemeClr val="lt1"/>
                        </a:solidFill>
                      </a:endParaRPr>
                    </a:p>
                  </a:txBody>
                  <a:tcPr marT="91425" marB="91425" marR="91425" marL="91425" anchor="ctr">
                    <a:solidFill>
                      <a:srgbClr val="3C78D8"/>
                    </a:solidFill>
                  </a:tcPr>
                </a:tc>
              </a:tr>
              <a:tr h="906850">
                <a:tc>
                  <a:txBody>
                    <a:bodyPr/>
                    <a:lstStyle/>
                    <a:p>
                      <a:pPr indent="0" lvl="0" marL="0" rtl="0" algn="ctr">
                        <a:spcBef>
                          <a:spcPts val="0"/>
                        </a:spcBef>
                        <a:spcAft>
                          <a:spcPts val="0"/>
                        </a:spcAft>
                        <a:buNone/>
                      </a:pPr>
                      <a:r>
                        <a:rPr b="1" lang="en-US" sz="2500">
                          <a:solidFill>
                            <a:schemeClr val="lt1"/>
                          </a:solidFill>
                        </a:rPr>
                        <a:t>Biaya packaging, listrik, operasional</a:t>
                      </a:r>
                      <a:endParaRPr b="1" sz="2500">
                        <a:solidFill>
                          <a:schemeClr val="lt1"/>
                        </a:solidFill>
                      </a:endParaRPr>
                    </a:p>
                  </a:txBody>
                  <a:tcPr marT="91425" marB="91425" marR="91425" marL="91425" anchor="ctr">
                    <a:solidFill>
                      <a:srgbClr val="3C78D8"/>
                    </a:solidFill>
                  </a:tcPr>
                </a:tc>
                <a:tc>
                  <a:txBody>
                    <a:bodyPr/>
                    <a:lstStyle/>
                    <a:p>
                      <a:pPr indent="0" lvl="0" marL="0" rtl="0" algn="ctr">
                        <a:spcBef>
                          <a:spcPts val="0"/>
                        </a:spcBef>
                        <a:spcAft>
                          <a:spcPts val="0"/>
                        </a:spcAft>
                        <a:buNone/>
                      </a:pPr>
                      <a:r>
                        <a:rPr b="1" lang="en-US" sz="2500">
                          <a:solidFill>
                            <a:schemeClr val="lt1"/>
                          </a:solidFill>
                        </a:rPr>
                        <a:t>1.500.000</a:t>
                      </a:r>
                      <a:endParaRPr b="1" sz="2500">
                        <a:solidFill>
                          <a:schemeClr val="lt1"/>
                        </a:solidFill>
                      </a:endParaRPr>
                    </a:p>
                  </a:txBody>
                  <a:tcPr marT="91425" marB="91425" marR="91425" marL="91425" anchor="ctr">
                    <a:solidFill>
                      <a:srgbClr val="3C78D8"/>
                    </a:solidFill>
                  </a:tcPr>
                </a:tc>
              </a:tr>
              <a:tr h="906850">
                <a:tc>
                  <a:txBody>
                    <a:bodyPr/>
                    <a:lstStyle/>
                    <a:p>
                      <a:pPr indent="0" lvl="0" marL="0" rtl="0" algn="ctr">
                        <a:spcBef>
                          <a:spcPts val="0"/>
                        </a:spcBef>
                        <a:spcAft>
                          <a:spcPts val="0"/>
                        </a:spcAft>
                        <a:buNone/>
                      </a:pPr>
                      <a:r>
                        <a:rPr b="1" lang="en-US" sz="2500">
                          <a:solidFill>
                            <a:schemeClr val="lt1"/>
                          </a:solidFill>
                        </a:rPr>
                        <a:t>Total</a:t>
                      </a:r>
                      <a:endParaRPr b="1" sz="2500">
                        <a:solidFill>
                          <a:schemeClr val="lt1"/>
                        </a:solidFill>
                      </a:endParaRPr>
                    </a:p>
                  </a:txBody>
                  <a:tcPr marT="91425" marB="91425" marR="91425" marL="91425" anchor="ctr">
                    <a:solidFill>
                      <a:srgbClr val="3C78D8"/>
                    </a:solidFill>
                  </a:tcPr>
                </a:tc>
                <a:tc>
                  <a:txBody>
                    <a:bodyPr/>
                    <a:lstStyle/>
                    <a:p>
                      <a:pPr indent="0" lvl="0" marL="0" rtl="0" algn="ctr">
                        <a:spcBef>
                          <a:spcPts val="0"/>
                        </a:spcBef>
                        <a:spcAft>
                          <a:spcPts val="0"/>
                        </a:spcAft>
                        <a:buNone/>
                      </a:pPr>
                      <a:r>
                        <a:rPr b="1" lang="en-US" sz="2500">
                          <a:solidFill>
                            <a:schemeClr val="lt1"/>
                          </a:solidFill>
                        </a:rPr>
                        <a:t>5.500.000</a:t>
                      </a:r>
                      <a:endParaRPr b="1" sz="2500">
                        <a:solidFill>
                          <a:schemeClr val="lt1"/>
                        </a:solidFill>
                      </a:endParaRPr>
                    </a:p>
                  </a:txBody>
                  <a:tcPr marT="91425" marB="91425" marR="91425" marL="91425" anchor="ctr">
                    <a:solidFill>
                      <a:srgbClr val="3C78D8"/>
                    </a:solidFill>
                  </a:tcPr>
                </a:tc>
              </a:tr>
            </a:tbl>
          </a:graphicData>
        </a:graphic>
      </p:graphicFrame>
      <p:sp>
        <p:nvSpPr>
          <p:cNvPr id="668" name="Google Shape;668;g1434035f32b_2_5"/>
          <p:cNvSpPr txBox="1"/>
          <p:nvPr/>
        </p:nvSpPr>
        <p:spPr>
          <a:xfrm>
            <a:off x="852338" y="8230850"/>
            <a:ext cx="12047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rPr>
              <a:t>NB : pengeluaran untuk keamanan lapak dagang 1.500.000 (sekali bayar)</a:t>
            </a:r>
            <a:endParaRPr sz="2800">
              <a:solidFill>
                <a:schemeClr val="lt1"/>
              </a:solidFill>
            </a:endParaRPr>
          </a:p>
          <a:p>
            <a:pPr indent="0" lvl="0" marL="0" rtl="0" algn="l">
              <a:spcBef>
                <a:spcPts val="0"/>
              </a:spcBef>
              <a:spcAft>
                <a:spcPts val="0"/>
              </a:spcAft>
              <a:buNone/>
            </a:pPr>
            <a:r>
              <a:rPr lang="en-US" sz="2800">
                <a:solidFill>
                  <a:schemeClr val="lt1"/>
                </a:solidFill>
              </a:rPr>
              <a:t>	   biaya franchise 30 juta dengan mekanisme beli putus</a:t>
            </a:r>
            <a:endParaRPr sz="2800">
              <a:solidFill>
                <a:schemeClr val="lt1"/>
              </a:solidFill>
            </a:endParaRPr>
          </a:p>
        </p:txBody>
      </p:sp>
      <p:sp>
        <p:nvSpPr>
          <p:cNvPr id="669" name="Google Shape;669;g1434035f32b_2_5"/>
          <p:cNvSpPr/>
          <p:nvPr/>
        </p:nvSpPr>
        <p:spPr>
          <a:xfrm>
            <a:off x="14576274" y="-75"/>
            <a:ext cx="3710597"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673" name="Shape 673"/>
        <p:cNvGrpSpPr/>
        <p:nvPr/>
      </p:nvGrpSpPr>
      <p:grpSpPr>
        <a:xfrm>
          <a:off x="0" y="0"/>
          <a:ext cx="0" cy="0"/>
          <a:chOff x="0" y="0"/>
          <a:chExt cx="0" cy="0"/>
        </a:xfrm>
      </p:grpSpPr>
      <p:sp>
        <p:nvSpPr>
          <p:cNvPr id="674" name="Google Shape;674;g1421ab0be77_0_24"/>
          <p:cNvSpPr txBox="1"/>
          <p:nvPr/>
        </p:nvSpPr>
        <p:spPr>
          <a:xfrm>
            <a:off x="1908675" y="594900"/>
            <a:ext cx="96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75" name="Google Shape;675;g1421ab0be77_0_24"/>
          <p:cNvSpPr txBox="1"/>
          <p:nvPr/>
        </p:nvSpPr>
        <p:spPr>
          <a:xfrm>
            <a:off x="3938550" y="441000"/>
            <a:ext cx="12243300" cy="70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000">
                <a:solidFill>
                  <a:srgbClr val="FCBF01"/>
                </a:solidFill>
              </a:rPr>
              <a:t>Biaya Promotion and Advertising (KOL &amp; Vendor IG)</a:t>
            </a:r>
            <a:endParaRPr sz="4000">
              <a:solidFill>
                <a:srgbClr val="FCBF01"/>
              </a:solidFill>
            </a:endParaRPr>
          </a:p>
        </p:txBody>
      </p:sp>
      <p:sp>
        <p:nvSpPr>
          <p:cNvPr id="676" name="Google Shape;676;g1421ab0be77_0_24"/>
          <p:cNvSpPr txBox="1"/>
          <p:nvPr/>
        </p:nvSpPr>
        <p:spPr>
          <a:xfrm>
            <a:off x="4572000" y="1520550"/>
            <a:ext cx="9494100" cy="4686900"/>
          </a:xfrm>
          <a:prstGeom prst="rect">
            <a:avLst/>
          </a:prstGeom>
          <a:solidFill>
            <a:srgbClr val="F1C23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solidFill>
                  <a:schemeClr val="dk1"/>
                </a:solidFill>
              </a:rPr>
              <a:t>Untuk total keseluruhan ada 4 KOL </a:t>
            </a:r>
            <a:endParaRPr b="1" sz="3000">
              <a:solidFill>
                <a:schemeClr val="dk1"/>
              </a:solidFill>
            </a:endParaRPr>
          </a:p>
          <a:p>
            <a:pPr indent="0" lvl="0" marL="0" rtl="0" algn="l">
              <a:lnSpc>
                <a:spcPct val="115000"/>
              </a:lnSpc>
              <a:spcBef>
                <a:spcPts val="0"/>
              </a:spcBef>
              <a:spcAft>
                <a:spcPts val="0"/>
              </a:spcAft>
              <a:buNone/>
            </a:pPr>
            <a:r>
              <a:rPr b="1" lang="en-US" sz="3000">
                <a:solidFill>
                  <a:schemeClr val="dk1"/>
                </a:solidFill>
              </a:rPr>
              <a:t>dengan beragam tarifnya:</a:t>
            </a:r>
            <a:endParaRPr b="1" sz="3000">
              <a:solidFill>
                <a:schemeClr val="dk1"/>
              </a:solidFill>
            </a:endParaRPr>
          </a:p>
          <a:p>
            <a:pPr indent="-419100" lvl="0" marL="457200" rtl="0" algn="l">
              <a:lnSpc>
                <a:spcPct val="115000"/>
              </a:lnSpc>
              <a:spcBef>
                <a:spcPts val="0"/>
              </a:spcBef>
              <a:spcAft>
                <a:spcPts val="0"/>
              </a:spcAft>
              <a:buClr>
                <a:schemeClr val="dk1"/>
              </a:buClr>
              <a:buSzPts val="3000"/>
              <a:buChar char="❏"/>
            </a:pPr>
            <a:r>
              <a:rPr b="1" lang="en-US" sz="3000">
                <a:solidFill>
                  <a:schemeClr val="dk1"/>
                </a:solidFill>
              </a:rPr>
              <a:t>500.000</a:t>
            </a:r>
            <a:endParaRPr b="1" sz="3000">
              <a:solidFill>
                <a:schemeClr val="dk1"/>
              </a:solidFill>
            </a:endParaRPr>
          </a:p>
          <a:p>
            <a:pPr indent="-419100" lvl="0" marL="457200" rtl="0" algn="l">
              <a:lnSpc>
                <a:spcPct val="115000"/>
              </a:lnSpc>
              <a:spcBef>
                <a:spcPts val="0"/>
              </a:spcBef>
              <a:spcAft>
                <a:spcPts val="0"/>
              </a:spcAft>
              <a:buClr>
                <a:schemeClr val="dk1"/>
              </a:buClr>
              <a:buSzPts val="3000"/>
              <a:buChar char="❏"/>
            </a:pPr>
            <a:r>
              <a:rPr b="1" lang="en-US" sz="3000">
                <a:solidFill>
                  <a:schemeClr val="dk1"/>
                </a:solidFill>
              </a:rPr>
              <a:t>300.000</a:t>
            </a:r>
            <a:endParaRPr b="1" sz="3000">
              <a:solidFill>
                <a:schemeClr val="dk1"/>
              </a:solidFill>
            </a:endParaRPr>
          </a:p>
          <a:p>
            <a:pPr indent="-419100" lvl="0" marL="457200" rtl="0" algn="l">
              <a:lnSpc>
                <a:spcPct val="115000"/>
              </a:lnSpc>
              <a:spcBef>
                <a:spcPts val="0"/>
              </a:spcBef>
              <a:spcAft>
                <a:spcPts val="0"/>
              </a:spcAft>
              <a:buClr>
                <a:schemeClr val="dk1"/>
              </a:buClr>
              <a:buSzPts val="3000"/>
              <a:buChar char="❏"/>
            </a:pPr>
            <a:r>
              <a:rPr b="1" lang="en-US" sz="3000">
                <a:solidFill>
                  <a:schemeClr val="dk1"/>
                </a:solidFill>
              </a:rPr>
              <a:t>200.000</a:t>
            </a:r>
            <a:endParaRPr b="1" sz="3000">
              <a:solidFill>
                <a:schemeClr val="dk1"/>
              </a:solidFill>
            </a:endParaRPr>
          </a:p>
          <a:p>
            <a:pPr indent="-419100" lvl="0" marL="457200" rtl="0" algn="l">
              <a:lnSpc>
                <a:spcPct val="150000"/>
              </a:lnSpc>
              <a:spcBef>
                <a:spcPts val="0"/>
              </a:spcBef>
              <a:spcAft>
                <a:spcPts val="0"/>
              </a:spcAft>
              <a:buClr>
                <a:schemeClr val="dk1"/>
              </a:buClr>
              <a:buSzPts val="3000"/>
              <a:buChar char="❏"/>
            </a:pPr>
            <a:r>
              <a:rPr b="1" lang="en-US" sz="3000">
                <a:solidFill>
                  <a:schemeClr val="dk1"/>
                </a:solidFill>
              </a:rPr>
              <a:t>150.000</a:t>
            </a:r>
            <a:endParaRPr b="1" sz="3000">
              <a:solidFill>
                <a:schemeClr val="dk1"/>
              </a:solidFill>
            </a:endParaRPr>
          </a:p>
          <a:p>
            <a:pPr indent="0" lvl="0" marL="457200" rtl="0" algn="l">
              <a:lnSpc>
                <a:spcPct val="150000"/>
              </a:lnSpc>
              <a:spcBef>
                <a:spcPts val="0"/>
              </a:spcBef>
              <a:spcAft>
                <a:spcPts val="0"/>
              </a:spcAft>
              <a:buNone/>
            </a:pPr>
            <a:r>
              <a:rPr b="1" lang="en-US" sz="3000">
                <a:solidFill>
                  <a:schemeClr val="dk1"/>
                </a:solidFill>
              </a:rPr>
              <a:t>Total : 1.150.000</a:t>
            </a:r>
            <a:endParaRPr b="1" sz="3000">
              <a:solidFill>
                <a:schemeClr val="dk1"/>
              </a:solidFill>
            </a:endParaRPr>
          </a:p>
          <a:p>
            <a:pPr indent="0" lvl="0" marL="0" rtl="0" algn="l">
              <a:lnSpc>
                <a:spcPct val="115000"/>
              </a:lnSpc>
              <a:spcBef>
                <a:spcPts val="0"/>
              </a:spcBef>
              <a:spcAft>
                <a:spcPts val="0"/>
              </a:spcAft>
              <a:buNone/>
            </a:pPr>
            <a:r>
              <a:rPr b="1" lang="en-US" sz="3000">
                <a:solidFill>
                  <a:schemeClr val="dk1"/>
                </a:solidFill>
              </a:rPr>
              <a:t>*mekanisme per visit</a:t>
            </a:r>
            <a:endParaRPr b="1" sz="3000">
              <a:solidFill>
                <a:schemeClr val="dk1"/>
              </a:solidFill>
            </a:endParaRPr>
          </a:p>
        </p:txBody>
      </p:sp>
      <p:sp>
        <p:nvSpPr>
          <p:cNvPr id="677" name="Google Shape;677;g1421ab0be77_0_24"/>
          <p:cNvSpPr txBox="1"/>
          <p:nvPr/>
        </p:nvSpPr>
        <p:spPr>
          <a:xfrm>
            <a:off x="4572000" y="6732900"/>
            <a:ext cx="9373200" cy="2401200"/>
          </a:xfrm>
          <a:prstGeom prst="rect">
            <a:avLst/>
          </a:prstGeom>
          <a:solidFill>
            <a:srgbClr val="F1C024"/>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000">
                <a:solidFill>
                  <a:schemeClr val="dk1"/>
                </a:solidFill>
              </a:rPr>
              <a:t>Media promosi lain berupa Instagram</a:t>
            </a:r>
            <a:endParaRPr b="1" sz="3000">
              <a:solidFill>
                <a:schemeClr val="dk1"/>
              </a:solidFill>
            </a:endParaRPr>
          </a:p>
          <a:p>
            <a:pPr indent="0" lvl="0" marL="0" rtl="0" algn="l">
              <a:lnSpc>
                <a:spcPct val="115000"/>
              </a:lnSpc>
              <a:spcBef>
                <a:spcPts val="0"/>
              </a:spcBef>
              <a:spcAft>
                <a:spcPts val="0"/>
              </a:spcAft>
              <a:buNone/>
            </a:pPr>
            <a:r>
              <a:rPr b="1" lang="en-US" sz="3000">
                <a:solidFill>
                  <a:schemeClr val="dk1"/>
                </a:solidFill>
              </a:rPr>
              <a:t>Menggunakan jasa vendor selama bulan </a:t>
            </a:r>
            <a:endParaRPr b="1" sz="3000">
              <a:solidFill>
                <a:schemeClr val="dk1"/>
              </a:solidFill>
            </a:endParaRPr>
          </a:p>
          <a:p>
            <a:pPr indent="0" lvl="0" marL="0" rtl="0" algn="l">
              <a:lnSpc>
                <a:spcPct val="150000"/>
              </a:lnSpc>
              <a:spcBef>
                <a:spcPts val="0"/>
              </a:spcBef>
              <a:spcAft>
                <a:spcPts val="0"/>
              </a:spcAft>
              <a:buNone/>
            </a:pPr>
            <a:r>
              <a:rPr b="1" lang="en-US" sz="3000">
                <a:solidFill>
                  <a:schemeClr val="dk1"/>
                </a:solidFill>
              </a:rPr>
              <a:t>Februari.</a:t>
            </a:r>
            <a:endParaRPr b="1" sz="3000">
              <a:solidFill>
                <a:schemeClr val="dk1"/>
              </a:solidFill>
            </a:endParaRPr>
          </a:p>
          <a:p>
            <a:pPr indent="0" lvl="0" marL="0" rtl="0" algn="l">
              <a:lnSpc>
                <a:spcPct val="150000"/>
              </a:lnSpc>
              <a:spcBef>
                <a:spcPts val="0"/>
              </a:spcBef>
              <a:spcAft>
                <a:spcPts val="0"/>
              </a:spcAft>
              <a:buNone/>
            </a:pPr>
            <a:r>
              <a:rPr b="1" lang="en-US" sz="3000">
                <a:solidFill>
                  <a:schemeClr val="dk1"/>
                </a:solidFill>
              </a:rPr>
              <a:t>Biaya : 3.000.000</a:t>
            </a:r>
            <a:endParaRPr b="1" sz="3000">
              <a:solidFill>
                <a:schemeClr val="dk1"/>
              </a:solidFill>
            </a:endParaRPr>
          </a:p>
        </p:txBody>
      </p:sp>
      <p:sp>
        <p:nvSpPr>
          <p:cNvPr id="678" name="Google Shape;678;g1421ab0be77_0_24"/>
          <p:cNvSpPr/>
          <p:nvPr/>
        </p:nvSpPr>
        <p:spPr>
          <a:xfrm>
            <a:off x="-1" y="-75"/>
            <a:ext cx="3710597"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pic>
        <p:nvPicPr>
          <p:cNvPr id="679" name="Google Shape;679;g1421ab0be77_0_24"/>
          <p:cNvPicPr preferRelativeResize="0"/>
          <p:nvPr/>
        </p:nvPicPr>
        <p:blipFill>
          <a:blip r:embed="rId3">
            <a:alphaModFix/>
          </a:blip>
          <a:stretch>
            <a:fillRect/>
          </a:stretch>
        </p:blipFill>
        <p:spPr>
          <a:xfrm>
            <a:off x="118813" y="3347600"/>
            <a:ext cx="3591775" cy="3591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683" name="Shape 683"/>
        <p:cNvGrpSpPr/>
        <p:nvPr/>
      </p:nvGrpSpPr>
      <p:grpSpPr>
        <a:xfrm>
          <a:off x="0" y="0"/>
          <a:ext cx="0" cy="0"/>
          <a:chOff x="0" y="0"/>
          <a:chExt cx="0" cy="0"/>
        </a:xfrm>
      </p:grpSpPr>
      <p:sp>
        <p:nvSpPr>
          <p:cNvPr id="684" name="Google Shape;684;g1434035f32b_0_9"/>
          <p:cNvSpPr txBox="1"/>
          <p:nvPr/>
        </p:nvSpPr>
        <p:spPr>
          <a:xfrm>
            <a:off x="1807138" y="691500"/>
            <a:ext cx="9840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F9C041"/>
                </a:solidFill>
              </a:rPr>
              <a:t>Harga Pokok Produksi (HPP) vs Harga Jual</a:t>
            </a:r>
            <a:endParaRPr b="1" sz="3000">
              <a:solidFill>
                <a:srgbClr val="F9C041"/>
              </a:solidFill>
            </a:endParaRPr>
          </a:p>
        </p:txBody>
      </p:sp>
      <p:graphicFrame>
        <p:nvGraphicFramePr>
          <p:cNvPr id="685" name="Google Shape;685;g1434035f32b_0_9"/>
          <p:cNvGraphicFramePr/>
          <p:nvPr/>
        </p:nvGraphicFramePr>
        <p:xfrm>
          <a:off x="518000" y="1992675"/>
          <a:ext cx="3000000" cy="3000000"/>
        </p:xfrm>
        <a:graphic>
          <a:graphicData uri="http://schemas.openxmlformats.org/drawingml/2006/table">
            <a:tbl>
              <a:tblPr>
                <a:noFill/>
                <a:tableStyleId>{39ECDBB3-364C-451F-AC74-1DEC60242736}</a:tableStyleId>
              </a:tblPr>
              <a:tblGrid>
                <a:gridCol w="5365650"/>
                <a:gridCol w="3184375"/>
              </a:tblGrid>
              <a:tr h="381000">
                <a:tc>
                  <a:txBody>
                    <a:bodyPr/>
                    <a:lstStyle/>
                    <a:p>
                      <a:pPr indent="0" lvl="0" marL="0" rtl="0" algn="ctr">
                        <a:spcBef>
                          <a:spcPts val="0"/>
                        </a:spcBef>
                        <a:spcAft>
                          <a:spcPts val="0"/>
                        </a:spcAft>
                        <a:buNone/>
                      </a:pPr>
                      <a:r>
                        <a:rPr b="1" lang="en-US" sz="3000">
                          <a:solidFill>
                            <a:schemeClr val="lt1"/>
                          </a:solidFill>
                        </a:rPr>
                        <a:t>Keterangan</a:t>
                      </a:r>
                      <a:endParaRPr b="1"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US" sz="3000">
                          <a:solidFill>
                            <a:schemeClr val="lt1"/>
                          </a:solidFill>
                        </a:rPr>
                        <a:t>HPP</a:t>
                      </a:r>
                      <a:endParaRPr b="1"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381000">
                <a:tc>
                  <a:txBody>
                    <a:bodyPr/>
                    <a:lstStyle/>
                    <a:p>
                      <a:pPr indent="0" lvl="0" marL="0" rtl="0" algn="ctr">
                        <a:spcBef>
                          <a:spcPts val="0"/>
                        </a:spcBef>
                        <a:spcAft>
                          <a:spcPts val="0"/>
                        </a:spcAft>
                        <a:buNone/>
                      </a:pPr>
                      <a:r>
                        <a:rPr b="1" lang="en-US" sz="2500">
                          <a:solidFill>
                            <a:schemeClr val="lt1"/>
                          </a:solidFill>
                        </a:rPr>
                        <a:t>yakitori (sate kulit, paha, dada)</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9.000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381000">
                <a:tc>
                  <a:txBody>
                    <a:bodyPr/>
                    <a:lstStyle/>
                    <a:p>
                      <a:pPr indent="0" lvl="0" marL="0" rtl="0" algn="ctr">
                        <a:spcBef>
                          <a:spcPts val="0"/>
                        </a:spcBef>
                        <a:spcAft>
                          <a:spcPts val="0"/>
                        </a:spcAft>
                        <a:buNone/>
                      </a:pPr>
                      <a:r>
                        <a:rPr b="1" lang="en-US" sz="2500">
                          <a:solidFill>
                            <a:schemeClr val="lt1"/>
                          </a:solidFill>
                        </a:rPr>
                        <a:t>enoki</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10.000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381000">
                <a:tc>
                  <a:txBody>
                    <a:bodyPr/>
                    <a:lstStyle/>
                    <a:p>
                      <a:pPr indent="0" lvl="0" marL="0" rtl="0" algn="ctr">
                        <a:spcBef>
                          <a:spcPts val="0"/>
                        </a:spcBef>
                        <a:spcAft>
                          <a:spcPts val="0"/>
                        </a:spcAft>
                        <a:buNone/>
                      </a:pPr>
                      <a:r>
                        <a:rPr b="1" lang="en-US" sz="2500">
                          <a:solidFill>
                            <a:schemeClr val="lt1"/>
                          </a:solidFill>
                        </a:rPr>
                        <a:t>rice</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2.000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381000">
                <a:tc>
                  <a:txBody>
                    <a:bodyPr/>
                    <a:lstStyle/>
                    <a:p>
                      <a:pPr indent="0" lvl="0" marL="0" rtl="0" algn="ctr">
                        <a:spcBef>
                          <a:spcPts val="0"/>
                        </a:spcBef>
                        <a:spcAft>
                          <a:spcPts val="0"/>
                        </a:spcAft>
                        <a:buNone/>
                      </a:pPr>
                      <a:r>
                        <a:rPr b="1" lang="en-US" sz="2500">
                          <a:solidFill>
                            <a:schemeClr val="lt1"/>
                          </a:solidFill>
                        </a:rPr>
                        <a:t>air mineral</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2.500</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381000">
                <a:tc>
                  <a:txBody>
                    <a:bodyPr/>
                    <a:lstStyle/>
                    <a:p>
                      <a:pPr indent="0" lvl="0" marL="0" rtl="0" algn="ctr">
                        <a:spcBef>
                          <a:spcPts val="0"/>
                        </a:spcBef>
                        <a:spcAft>
                          <a:spcPts val="0"/>
                        </a:spcAft>
                        <a:buNone/>
                      </a:pPr>
                      <a:r>
                        <a:rPr b="1" lang="en-US" sz="2500">
                          <a:solidFill>
                            <a:schemeClr val="lt1"/>
                          </a:solidFill>
                        </a:rPr>
                        <a:t>lychee ocha</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5.000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bl>
          </a:graphicData>
        </a:graphic>
      </p:graphicFrame>
      <p:graphicFrame>
        <p:nvGraphicFramePr>
          <p:cNvPr id="686" name="Google Shape;686;g1434035f32b_0_9"/>
          <p:cNvGraphicFramePr/>
          <p:nvPr/>
        </p:nvGraphicFramePr>
        <p:xfrm>
          <a:off x="9068025" y="1992675"/>
          <a:ext cx="3000000" cy="3000000"/>
        </p:xfrm>
        <a:graphic>
          <a:graphicData uri="http://schemas.openxmlformats.org/drawingml/2006/table">
            <a:tbl>
              <a:tblPr>
                <a:noFill/>
                <a:tableStyleId>{39ECDBB3-364C-451F-AC74-1DEC60242736}</a:tableStyleId>
              </a:tblPr>
              <a:tblGrid>
                <a:gridCol w="3184375"/>
              </a:tblGrid>
              <a:tr h="381000">
                <a:tc>
                  <a:txBody>
                    <a:bodyPr/>
                    <a:lstStyle/>
                    <a:p>
                      <a:pPr indent="0" lvl="0" marL="0" rtl="0" algn="ctr">
                        <a:spcBef>
                          <a:spcPts val="0"/>
                        </a:spcBef>
                        <a:spcAft>
                          <a:spcPts val="0"/>
                        </a:spcAft>
                        <a:buNone/>
                      </a:pPr>
                      <a:r>
                        <a:rPr b="1" lang="en-US" sz="3000">
                          <a:solidFill>
                            <a:schemeClr val="lt1"/>
                          </a:solidFill>
                        </a:rPr>
                        <a:t>Harga Jual</a:t>
                      </a:r>
                      <a:endParaRPr b="1"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381000">
                <a:tc>
                  <a:txBody>
                    <a:bodyPr/>
                    <a:lstStyle/>
                    <a:p>
                      <a:pPr indent="0" lvl="0" marL="0" rtl="0" algn="ctr">
                        <a:spcBef>
                          <a:spcPts val="0"/>
                        </a:spcBef>
                        <a:spcAft>
                          <a:spcPts val="0"/>
                        </a:spcAft>
                        <a:buNone/>
                      </a:pPr>
                      <a:r>
                        <a:rPr b="1" lang="en-US" sz="2500">
                          <a:solidFill>
                            <a:schemeClr val="lt1"/>
                          </a:solidFill>
                        </a:rPr>
                        <a:t>15.</a:t>
                      </a:r>
                      <a:r>
                        <a:rPr b="1" lang="en-US" sz="2500">
                          <a:solidFill>
                            <a:schemeClr val="lt1"/>
                          </a:solidFill>
                        </a:rPr>
                        <a:t>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381000">
                <a:tc>
                  <a:txBody>
                    <a:bodyPr/>
                    <a:lstStyle/>
                    <a:p>
                      <a:pPr indent="0" lvl="0" marL="0" rtl="0" algn="ctr">
                        <a:spcBef>
                          <a:spcPts val="0"/>
                        </a:spcBef>
                        <a:spcAft>
                          <a:spcPts val="0"/>
                        </a:spcAft>
                        <a:buNone/>
                      </a:pPr>
                      <a:r>
                        <a:rPr b="1" lang="en-US" sz="2500">
                          <a:solidFill>
                            <a:schemeClr val="lt1"/>
                          </a:solidFill>
                        </a:rPr>
                        <a:t>2</a:t>
                      </a:r>
                      <a:r>
                        <a:rPr b="1" lang="en-US" sz="2500">
                          <a:solidFill>
                            <a:schemeClr val="lt1"/>
                          </a:solidFill>
                        </a:rPr>
                        <a:t>0.000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381000">
                <a:tc>
                  <a:txBody>
                    <a:bodyPr/>
                    <a:lstStyle/>
                    <a:p>
                      <a:pPr indent="0" lvl="0" marL="0" rtl="0" algn="ctr">
                        <a:spcBef>
                          <a:spcPts val="0"/>
                        </a:spcBef>
                        <a:spcAft>
                          <a:spcPts val="0"/>
                        </a:spcAft>
                        <a:buNone/>
                      </a:pPr>
                      <a:r>
                        <a:rPr b="1" lang="en-US" sz="2500">
                          <a:solidFill>
                            <a:schemeClr val="lt1"/>
                          </a:solidFill>
                        </a:rPr>
                        <a:t>6</a:t>
                      </a:r>
                      <a:r>
                        <a:rPr b="1" lang="en-US" sz="2500">
                          <a:solidFill>
                            <a:schemeClr val="lt1"/>
                          </a:solidFill>
                        </a:rPr>
                        <a:t>.000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381000">
                <a:tc>
                  <a:txBody>
                    <a:bodyPr/>
                    <a:lstStyle/>
                    <a:p>
                      <a:pPr indent="0" lvl="0" marL="0" rtl="0" algn="ctr">
                        <a:spcBef>
                          <a:spcPts val="0"/>
                        </a:spcBef>
                        <a:spcAft>
                          <a:spcPts val="0"/>
                        </a:spcAft>
                        <a:buNone/>
                      </a:pPr>
                      <a:r>
                        <a:rPr b="1" lang="en-US" sz="2500">
                          <a:solidFill>
                            <a:schemeClr val="lt1"/>
                          </a:solidFill>
                        </a:rPr>
                        <a:t>4.</a:t>
                      </a:r>
                      <a:r>
                        <a:rPr b="1" lang="en-US" sz="2500">
                          <a:solidFill>
                            <a:schemeClr val="lt1"/>
                          </a:solidFill>
                        </a:rPr>
                        <a:t>000</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381000">
                <a:tc>
                  <a:txBody>
                    <a:bodyPr/>
                    <a:lstStyle/>
                    <a:p>
                      <a:pPr indent="0" lvl="0" marL="0" rtl="0" algn="ctr">
                        <a:spcBef>
                          <a:spcPts val="0"/>
                        </a:spcBef>
                        <a:spcAft>
                          <a:spcPts val="0"/>
                        </a:spcAft>
                        <a:buNone/>
                      </a:pPr>
                      <a:r>
                        <a:rPr b="1" lang="en-US" sz="2500">
                          <a:solidFill>
                            <a:schemeClr val="lt1"/>
                          </a:solidFill>
                        </a:rPr>
                        <a:t>10</a:t>
                      </a:r>
                      <a:r>
                        <a:rPr b="1" lang="en-US" sz="2500">
                          <a:solidFill>
                            <a:schemeClr val="lt1"/>
                          </a:solidFill>
                        </a:rPr>
                        <a:t>.000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bl>
          </a:graphicData>
        </a:graphic>
      </p:graphicFrame>
      <p:grpSp>
        <p:nvGrpSpPr>
          <p:cNvPr id="687" name="Google Shape;687;g1434035f32b_0_9"/>
          <p:cNvGrpSpPr/>
          <p:nvPr/>
        </p:nvGrpSpPr>
        <p:grpSpPr>
          <a:xfrm>
            <a:off x="518000" y="5604025"/>
            <a:ext cx="14904736" cy="3094634"/>
            <a:chOff x="0" y="-57150"/>
            <a:chExt cx="2515355" cy="1980312"/>
          </a:xfrm>
        </p:grpSpPr>
        <p:sp>
          <p:nvSpPr>
            <p:cNvPr id="688" name="Google Shape;688;g1434035f32b_0_9"/>
            <p:cNvSpPr/>
            <p:nvPr/>
          </p:nvSpPr>
          <p:spPr>
            <a:xfrm>
              <a:off x="0" y="0"/>
              <a:ext cx="2515355"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1434035f32b_0_9"/>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90" name="Google Shape;690;g1434035f32b_0_9"/>
          <p:cNvSpPr txBox="1"/>
          <p:nvPr/>
        </p:nvSpPr>
        <p:spPr>
          <a:xfrm>
            <a:off x="686025" y="5883775"/>
            <a:ext cx="13897500" cy="29868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Dari Mas Towaf sendiri selaku pemilik bisnis Yakitori-Kun menargetkan sales 10 jt/bulan. dengan biaya pengeluaran selama 1 bulan sebesar 5.5 jt. Maka estimasi Mas Towaf memperoleh untung 4.5 jt/bulan</a:t>
            </a:r>
            <a:endParaRPr b="1" sz="24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Untuk penjualan secara online, dikarenakan terdapat potongan dari app yang digunakan sehingga harga jualnya naik 20%.</a:t>
            </a:r>
            <a:endParaRPr b="1" sz="24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25"/>
              <a:buFont typeface="Arial"/>
              <a:buNone/>
            </a:pPr>
            <a:r>
              <a:t/>
            </a:r>
            <a:endParaRPr b="1" sz="2425">
              <a:latin typeface="DM Sans"/>
              <a:ea typeface="DM Sans"/>
              <a:cs typeface="DM Sans"/>
              <a:sym typeface="DM Sans"/>
            </a:endParaRPr>
          </a:p>
        </p:txBody>
      </p:sp>
      <p:graphicFrame>
        <p:nvGraphicFramePr>
          <p:cNvPr id="691" name="Google Shape;691;g1434035f32b_0_9"/>
          <p:cNvGraphicFramePr/>
          <p:nvPr/>
        </p:nvGraphicFramePr>
        <p:xfrm>
          <a:off x="12252400" y="1992675"/>
          <a:ext cx="3000000" cy="3000000"/>
        </p:xfrm>
        <a:graphic>
          <a:graphicData uri="http://schemas.openxmlformats.org/drawingml/2006/table">
            <a:tbl>
              <a:tblPr>
                <a:noFill/>
                <a:tableStyleId>{39ECDBB3-364C-451F-AC74-1DEC60242736}</a:tableStyleId>
              </a:tblPr>
              <a:tblGrid>
                <a:gridCol w="3806900"/>
              </a:tblGrid>
              <a:tr h="381000">
                <a:tc>
                  <a:txBody>
                    <a:bodyPr/>
                    <a:lstStyle/>
                    <a:p>
                      <a:pPr indent="0" lvl="0" marL="0" rtl="0" algn="ctr">
                        <a:spcBef>
                          <a:spcPts val="0"/>
                        </a:spcBef>
                        <a:spcAft>
                          <a:spcPts val="0"/>
                        </a:spcAft>
                        <a:buNone/>
                      </a:pPr>
                      <a:r>
                        <a:rPr b="1" lang="en-US" sz="3000">
                          <a:solidFill>
                            <a:schemeClr val="lt1"/>
                          </a:solidFill>
                        </a:rPr>
                        <a:t>Harga Jual (Online)</a:t>
                      </a:r>
                      <a:endParaRPr b="1"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381000">
                <a:tc>
                  <a:txBody>
                    <a:bodyPr/>
                    <a:lstStyle/>
                    <a:p>
                      <a:pPr indent="0" lvl="0" marL="0" rtl="0" algn="ctr">
                        <a:spcBef>
                          <a:spcPts val="0"/>
                        </a:spcBef>
                        <a:spcAft>
                          <a:spcPts val="0"/>
                        </a:spcAft>
                        <a:buNone/>
                      </a:pPr>
                      <a:r>
                        <a:rPr b="1" lang="en-US" sz="2500">
                          <a:solidFill>
                            <a:schemeClr val="lt1"/>
                          </a:solidFill>
                        </a:rPr>
                        <a:t>18.000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413200">
                <a:tc>
                  <a:txBody>
                    <a:bodyPr/>
                    <a:lstStyle/>
                    <a:p>
                      <a:pPr indent="0" lvl="0" marL="0" rtl="0" algn="ctr">
                        <a:spcBef>
                          <a:spcPts val="0"/>
                        </a:spcBef>
                        <a:spcAft>
                          <a:spcPts val="0"/>
                        </a:spcAft>
                        <a:buNone/>
                      </a:pPr>
                      <a:r>
                        <a:rPr b="1" lang="en-US" sz="2500">
                          <a:solidFill>
                            <a:schemeClr val="lt1"/>
                          </a:solidFill>
                        </a:rPr>
                        <a:t>24.000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381000">
                <a:tc>
                  <a:txBody>
                    <a:bodyPr/>
                    <a:lstStyle/>
                    <a:p>
                      <a:pPr indent="0" lvl="0" marL="0" rtl="0" algn="ctr">
                        <a:spcBef>
                          <a:spcPts val="0"/>
                        </a:spcBef>
                        <a:spcAft>
                          <a:spcPts val="0"/>
                        </a:spcAft>
                        <a:buNone/>
                      </a:pPr>
                      <a:r>
                        <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381000">
                <a:tc>
                  <a:txBody>
                    <a:bodyPr/>
                    <a:lstStyle/>
                    <a:p>
                      <a:pPr indent="0" lvl="0" marL="0" rtl="0" algn="l">
                        <a:spcBef>
                          <a:spcPts val="0"/>
                        </a:spcBef>
                        <a:spcAft>
                          <a:spcPts val="0"/>
                        </a:spcAft>
                        <a:buNone/>
                      </a:pPr>
                      <a:r>
                        <a:t/>
                      </a:r>
                      <a:endParaRPr b="1" sz="2500">
                        <a:solidFill>
                          <a:schemeClr val="dk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381000">
                <a:tc>
                  <a:txBody>
                    <a:bodyPr/>
                    <a:lstStyle/>
                    <a:p>
                      <a:pPr indent="0" lvl="0" marL="0" rtl="0" algn="ctr">
                        <a:spcBef>
                          <a:spcPts val="0"/>
                        </a:spcBef>
                        <a:spcAft>
                          <a:spcPts val="0"/>
                        </a:spcAft>
                        <a:buNone/>
                      </a:pPr>
                      <a:r>
                        <a:t/>
                      </a:r>
                      <a:endParaRPr b="1" sz="2500">
                        <a:solidFill>
                          <a:schemeClr val="dk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bl>
          </a:graphicData>
        </a:graphic>
      </p:graphicFrame>
      <p:sp>
        <p:nvSpPr>
          <p:cNvPr id="692" name="Google Shape;692;g1434035f32b_0_9"/>
          <p:cNvSpPr/>
          <p:nvPr/>
        </p:nvSpPr>
        <p:spPr>
          <a:xfrm>
            <a:off x="16559131" y="38140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219" name="Shape 219"/>
        <p:cNvGrpSpPr/>
        <p:nvPr/>
      </p:nvGrpSpPr>
      <p:grpSpPr>
        <a:xfrm>
          <a:off x="0" y="0"/>
          <a:ext cx="0" cy="0"/>
          <a:chOff x="0" y="0"/>
          <a:chExt cx="0" cy="0"/>
        </a:xfrm>
      </p:grpSpPr>
      <p:pic>
        <p:nvPicPr>
          <p:cNvPr id="220" name="Google Shape;220;p5"/>
          <p:cNvPicPr preferRelativeResize="0"/>
          <p:nvPr/>
        </p:nvPicPr>
        <p:blipFill rotWithShape="1">
          <a:blip r:embed="rId3">
            <a:alphaModFix/>
          </a:blip>
          <a:srcRect b="1599" l="0" r="0" t="1597"/>
          <a:stretch/>
        </p:blipFill>
        <p:spPr>
          <a:xfrm>
            <a:off x="1028700" y="2723232"/>
            <a:ext cx="8954259" cy="7067381"/>
          </a:xfrm>
          <a:prstGeom prst="rect">
            <a:avLst/>
          </a:prstGeom>
          <a:noFill/>
          <a:ln>
            <a:noFill/>
          </a:ln>
        </p:spPr>
      </p:pic>
      <p:pic>
        <p:nvPicPr>
          <p:cNvPr id="221" name="Google Shape;221;p5"/>
          <p:cNvPicPr preferRelativeResize="0"/>
          <p:nvPr/>
        </p:nvPicPr>
        <p:blipFill rotWithShape="1">
          <a:blip r:embed="rId4">
            <a:alphaModFix amt="26000"/>
          </a:blip>
          <a:srcRect b="0" l="0" r="0" t="0"/>
          <a:stretch/>
        </p:blipFill>
        <p:spPr>
          <a:xfrm flipH="1" rot="10800000">
            <a:off x="-1062719" y="-1422193"/>
            <a:ext cx="4806533" cy="4806534"/>
          </a:xfrm>
          <a:prstGeom prst="rect">
            <a:avLst/>
          </a:prstGeom>
          <a:noFill/>
          <a:ln>
            <a:noFill/>
          </a:ln>
        </p:spPr>
      </p:pic>
      <p:pic>
        <p:nvPicPr>
          <p:cNvPr id="222" name="Google Shape;222;p5"/>
          <p:cNvPicPr preferRelativeResize="0"/>
          <p:nvPr/>
        </p:nvPicPr>
        <p:blipFill rotWithShape="1">
          <a:blip r:embed="rId5">
            <a:alphaModFix/>
          </a:blip>
          <a:srcRect b="0" l="0" r="0" t="0"/>
          <a:stretch/>
        </p:blipFill>
        <p:spPr>
          <a:xfrm>
            <a:off x="12446681" y="19978"/>
            <a:ext cx="4112450" cy="4114800"/>
          </a:xfrm>
          <a:prstGeom prst="rect">
            <a:avLst/>
          </a:prstGeom>
          <a:noFill/>
          <a:ln>
            <a:noFill/>
          </a:ln>
        </p:spPr>
      </p:pic>
      <p:pic>
        <p:nvPicPr>
          <p:cNvPr id="223" name="Google Shape;223;p5"/>
          <p:cNvPicPr preferRelativeResize="0"/>
          <p:nvPr/>
        </p:nvPicPr>
        <p:blipFill rotWithShape="1">
          <a:blip r:embed="rId6">
            <a:alphaModFix/>
          </a:blip>
          <a:srcRect b="0" l="0" r="0" t="0"/>
          <a:stretch/>
        </p:blipFill>
        <p:spPr>
          <a:xfrm>
            <a:off x="12308250" y="157053"/>
            <a:ext cx="4389313" cy="3840649"/>
          </a:xfrm>
          <a:prstGeom prst="rect">
            <a:avLst/>
          </a:prstGeom>
          <a:noFill/>
          <a:ln>
            <a:noFill/>
          </a:ln>
        </p:spPr>
      </p:pic>
      <p:sp>
        <p:nvSpPr>
          <p:cNvPr id="224" name="Google Shape;224;p5"/>
          <p:cNvSpPr/>
          <p:nvPr/>
        </p:nvSpPr>
        <p:spPr>
          <a:xfrm>
            <a:off x="16559131" y="3814080"/>
            <a:ext cx="1728869" cy="2767274"/>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grpSp>
        <p:nvGrpSpPr>
          <p:cNvPr id="225" name="Google Shape;225;p5"/>
          <p:cNvGrpSpPr/>
          <p:nvPr/>
        </p:nvGrpSpPr>
        <p:grpSpPr>
          <a:xfrm>
            <a:off x="11193700" y="4629338"/>
            <a:ext cx="5148106" cy="4919081"/>
            <a:chOff x="0" y="-28575"/>
            <a:chExt cx="6864142" cy="6558776"/>
          </a:xfrm>
        </p:grpSpPr>
        <p:sp>
          <p:nvSpPr>
            <p:cNvPr id="226" name="Google Shape;226;p5"/>
            <p:cNvSpPr txBox="1"/>
            <p:nvPr/>
          </p:nvSpPr>
          <p:spPr>
            <a:xfrm>
              <a:off x="706198" y="6223367"/>
              <a:ext cx="674717" cy="306834"/>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Clr>
                  <a:srgbClr val="000000"/>
                </a:buClr>
                <a:buSzPts val="1398"/>
                <a:buFont typeface="Arial"/>
                <a:buNone/>
              </a:pPr>
              <a:r>
                <a:rPr b="0" i="0" lang="en-US" sz="1398" u="none" cap="none" strike="noStrike">
                  <a:solidFill>
                    <a:srgbClr val="FDFDFD"/>
                  </a:solidFill>
                  <a:latin typeface="Open Sans Light"/>
                  <a:ea typeface="Open Sans Light"/>
                  <a:cs typeface="Open Sans Light"/>
                  <a:sym typeface="Open Sans Light"/>
                </a:rPr>
                <a:t>Item 1</a:t>
              </a:r>
              <a:endParaRPr b="0" i="0" sz="1400" u="none" cap="none" strike="noStrike">
                <a:solidFill>
                  <a:srgbClr val="000000"/>
                </a:solidFill>
                <a:latin typeface="Arial"/>
                <a:ea typeface="Arial"/>
                <a:cs typeface="Arial"/>
                <a:sym typeface="Arial"/>
              </a:endParaRPr>
            </a:p>
          </p:txBody>
        </p:sp>
        <p:sp>
          <p:nvSpPr>
            <p:cNvPr id="227" name="Google Shape;227;p5"/>
            <p:cNvSpPr txBox="1"/>
            <p:nvPr/>
          </p:nvSpPr>
          <p:spPr>
            <a:xfrm>
              <a:off x="2013024" y="6223367"/>
              <a:ext cx="674717" cy="306834"/>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Clr>
                  <a:srgbClr val="000000"/>
                </a:buClr>
                <a:buSzPts val="1398"/>
                <a:buFont typeface="Arial"/>
                <a:buNone/>
              </a:pPr>
              <a:r>
                <a:rPr b="0" i="0" lang="en-US" sz="1398" u="none" cap="none" strike="noStrike">
                  <a:solidFill>
                    <a:srgbClr val="FDFDFD"/>
                  </a:solidFill>
                  <a:latin typeface="Open Sans Light"/>
                  <a:ea typeface="Open Sans Light"/>
                  <a:cs typeface="Open Sans Light"/>
                  <a:sym typeface="Open Sans Light"/>
                </a:rPr>
                <a:t>Item 2</a:t>
              </a:r>
              <a:endParaRPr b="0" i="0" sz="1400" u="none" cap="none" strike="noStrike">
                <a:solidFill>
                  <a:srgbClr val="000000"/>
                </a:solidFill>
                <a:latin typeface="Arial"/>
                <a:ea typeface="Arial"/>
                <a:cs typeface="Arial"/>
                <a:sym typeface="Arial"/>
              </a:endParaRPr>
            </a:p>
          </p:txBody>
        </p:sp>
        <p:sp>
          <p:nvSpPr>
            <p:cNvPr id="228" name="Google Shape;228;p5"/>
            <p:cNvSpPr txBox="1"/>
            <p:nvPr/>
          </p:nvSpPr>
          <p:spPr>
            <a:xfrm>
              <a:off x="3319849" y="6223367"/>
              <a:ext cx="674717" cy="306834"/>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Clr>
                  <a:srgbClr val="000000"/>
                </a:buClr>
                <a:buSzPts val="1398"/>
                <a:buFont typeface="Arial"/>
                <a:buNone/>
              </a:pPr>
              <a:r>
                <a:rPr b="0" i="0" lang="en-US" sz="1398" u="none" cap="none" strike="noStrike">
                  <a:solidFill>
                    <a:srgbClr val="FDFDFD"/>
                  </a:solidFill>
                  <a:latin typeface="Open Sans Light"/>
                  <a:ea typeface="Open Sans Light"/>
                  <a:cs typeface="Open Sans Light"/>
                  <a:sym typeface="Open Sans Light"/>
                </a:rPr>
                <a:t>Item 3</a:t>
              </a:r>
              <a:endParaRPr b="0" i="0" sz="1400" u="none" cap="none" strike="noStrike">
                <a:solidFill>
                  <a:srgbClr val="000000"/>
                </a:solidFill>
                <a:latin typeface="Arial"/>
                <a:ea typeface="Arial"/>
                <a:cs typeface="Arial"/>
                <a:sym typeface="Arial"/>
              </a:endParaRPr>
            </a:p>
          </p:txBody>
        </p:sp>
        <p:sp>
          <p:nvSpPr>
            <p:cNvPr id="229" name="Google Shape;229;p5"/>
            <p:cNvSpPr txBox="1"/>
            <p:nvPr/>
          </p:nvSpPr>
          <p:spPr>
            <a:xfrm>
              <a:off x="4626675" y="6223367"/>
              <a:ext cx="674717" cy="306834"/>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Clr>
                  <a:srgbClr val="000000"/>
                </a:buClr>
                <a:buSzPts val="1398"/>
                <a:buFont typeface="Arial"/>
                <a:buNone/>
              </a:pPr>
              <a:r>
                <a:rPr b="0" i="0" lang="en-US" sz="1398" u="none" cap="none" strike="noStrike">
                  <a:solidFill>
                    <a:srgbClr val="FDFDFD"/>
                  </a:solidFill>
                  <a:latin typeface="Open Sans Light"/>
                  <a:ea typeface="Open Sans Light"/>
                  <a:cs typeface="Open Sans Light"/>
                  <a:sym typeface="Open Sans Light"/>
                </a:rPr>
                <a:t>Item 4</a:t>
              </a:r>
              <a:endParaRPr b="0" i="0" sz="1400" u="none" cap="none" strike="noStrike">
                <a:solidFill>
                  <a:srgbClr val="000000"/>
                </a:solidFill>
                <a:latin typeface="Arial"/>
                <a:ea typeface="Arial"/>
                <a:cs typeface="Arial"/>
                <a:sym typeface="Arial"/>
              </a:endParaRPr>
            </a:p>
          </p:txBody>
        </p:sp>
        <p:sp>
          <p:nvSpPr>
            <p:cNvPr id="230" name="Google Shape;230;p5"/>
            <p:cNvSpPr txBox="1"/>
            <p:nvPr/>
          </p:nvSpPr>
          <p:spPr>
            <a:xfrm>
              <a:off x="5933500" y="6223367"/>
              <a:ext cx="674717" cy="306834"/>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Clr>
                  <a:srgbClr val="000000"/>
                </a:buClr>
                <a:buSzPts val="1398"/>
                <a:buFont typeface="Arial"/>
                <a:buNone/>
              </a:pPr>
              <a:r>
                <a:rPr b="0" i="0" lang="en-US" sz="1398" u="none" cap="none" strike="noStrike">
                  <a:solidFill>
                    <a:srgbClr val="FDFDFD"/>
                  </a:solidFill>
                  <a:latin typeface="Open Sans Light"/>
                  <a:ea typeface="Open Sans Light"/>
                  <a:cs typeface="Open Sans Light"/>
                  <a:sym typeface="Open Sans Light"/>
                </a:rPr>
                <a:t>Item 5</a:t>
              </a:r>
              <a:endParaRPr b="0" i="0" sz="1400" u="none" cap="none" strike="noStrike">
                <a:solidFill>
                  <a:srgbClr val="000000"/>
                </a:solidFill>
                <a:latin typeface="Arial"/>
                <a:ea typeface="Arial"/>
                <a:cs typeface="Arial"/>
                <a:sym typeface="Arial"/>
              </a:endParaRPr>
            </a:p>
          </p:txBody>
        </p:sp>
        <p:grpSp>
          <p:nvGrpSpPr>
            <p:cNvPr id="231" name="Google Shape;231;p5"/>
            <p:cNvGrpSpPr/>
            <p:nvPr/>
          </p:nvGrpSpPr>
          <p:grpSpPr>
            <a:xfrm>
              <a:off x="450274" y="135429"/>
              <a:ext cx="6413868" cy="6001804"/>
              <a:chOff x="0" y="-6350"/>
              <a:chExt cx="11006841" cy="10299700"/>
            </a:xfrm>
          </p:grpSpPr>
          <p:sp>
            <p:nvSpPr>
              <p:cNvPr id="232" name="Google Shape;232;p5"/>
              <p:cNvSpPr/>
              <p:nvPr/>
            </p:nvSpPr>
            <p:spPr>
              <a:xfrm>
                <a:off x="0" y="-6350"/>
                <a:ext cx="11006841" cy="12700"/>
              </a:xfrm>
              <a:custGeom>
                <a:rect b="b" l="l" r="r" t="t"/>
                <a:pathLst>
                  <a:path extrusionOk="0" h="12700" w="11006841">
                    <a:moveTo>
                      <a:pt x="0" y="0"/>
                    </a:moveTo>
                    <a:lnTo>
                      <a:pt x="11006841" y="0"/>
                    </a:lnTo>
                    <a:lnTo>
                      <a:pt x="11006841" y="12700"/>
                    </a:lnTo>
                    <a:lnTo>
                      <a:pt x="0" y="12700"/>
                    </a:lnTo>
                    <a:close/>
                  </a:path>
                </a:pathLst>
              </a:custGeom>
              <a:solidFill>
                <a:srgbClr val="FDFDFD"/>
              </a:solidFill>
              <a:ln>
                <a:noFill/>
              </a:ln>
            </p:spPr>
          </p:sp>
          <p:sp>
            <p:nvSpPr>
              <p:cNvPr id="233" name="Google Shape;233;p5"/>
              <p:cNvSpPr/>
              <p:nvPr/>
            </p:nvSpPr>
            <p:spPr>
              <a:xfrm>
                <a:off x="0" y="2051050"/>
                <a:ext cx="11006841" cy="12700"/>
              </a:xfrm>
              <a:custGeom>
                <a:rect b="b" l="l" r="r" t="t"/>
                <a:pathLst>
                  <a:path extrusionOk="0" h="12700" w="11006841">
                    <a:moveTo>
                      <a:pt x="0" y="0"/>
                    </a:moveTo>
                    <a:lnTo>
                      <a:pt x="11006841" y="0"/>
                    </a:lnTo>
                    <a:lnTo>
                      <a:pt x="11006841" y="12700"/>
                    </a:lnTo>
                    <a:lnTo>
                      <a:pt x="0" y="12700"/>
                    </a:lnTo>
                    <a:close/>
                  </a:path>
                </a:pathLst>
              </a:custGeom>
              <a:solidFill>
                <a:srgbClr val="FDFDFD"/>
              </a:solidFill>
              <a:ln>
                <a:noFill/>
              </a:ln>
            </p:spPr>
          </p:sp>
          <p:sp>
            <p:nvSpPr>
              <p:cNvPr id="234" name="Google Shape;234;p5"/>
              <p:cNvSpPr/>
              <p:nvPr/>
            </p:nvSpPr>
            <p:spPr>
              <a:xfrm>
                <a:off x="0" y="4108450"/>
                <a:ext cx="11006841" cy="12700"/>
              </a:xfrm>
              <a:custGeom>
                <a:rect b="b" l="l" r="r" t="t"/>
                <a:pathLst>
                  <a:path extrusionOk="0" h="12700" w="11006841">
                    <a:moveTo>
                      <a:pt x="0" y="0"/>
                    </a:moveTo>
                    <a:lnTo>
                      <a:pt x="11006841" y="0"/>
                    </a:lnTo>
                    <a:lnTo>
                      <a:pt x="11006841" y="12700"/>
                    </a:lnTo>
                    <a:lnTo>
                      <a:pt x="0" y="12700"/>
                    </a:lnTo>
                    <a:close/>
                  </a:path>
                </a:pathLst>
              </a:custGeom>
              <a:solidFill>
                <a:srgbClr val="FDFDFD"/>
              </a:solidFill>
              <a:ln>
                <a:noFill/>
              </a:ln>
            </p:spPr>
          </p:sp>
          <p:sp>
            <p:nvSpPr>
              <p:cNvPr id="235" name="Google Shape;235;p5"/>
              <p:cNvSpPr/>
              <p:nvPr/>
            </p:nvSpPr>
            <p:spPr>
              <a:xfrm>
                <a:off x="0" y="6165850"/>
                <a:ext cx="11006841" cy="12700"/>
              </a:xfrm>
              <a:custGeom>
                <a:rect b="b" l="l" r="r" t="t"/>
                <a:pathLst>
                  <a:path extrusionOk="0" h="12700" w="11006841">
                    <a:moveTo>
                      <a:pt x="0" y="0"/>
                    </a:moveTo>
                    <a:lnTo>
                      <a:pt x="11006841" y="0"/>
                    </a:lnTo>
                    <a:lnTo>
                      <a:pt x="11006841" y="12700"/>
                    </a:lnTo>
                    <a:lnTo>
                      <a:pt x="0" y="12700"/>
                    </a:lnTo>
                    <a:close/>
                  </a:path>
                </a:pathLst>
              </a:custGeom>
              <a:solidFill>
                <a:srgbClr val="FDFDFD"/>
              </a:solidFill>
              <a:ln>
                <a:noFill/>
              </a:ln>
            </p:spPr>
          </p:sp>
          <p:sp>
            <p:nvSpPr>
              <p:cNvPr id="236" name="Google Shape;236;p5"/>
              <p:cNvSpPr/>
              <p:nvPr/>
            </p:nvSpPr>
            <p:spPr>
              <a:xfrm>
                <a:off x="0" y="8223250"/>
                <a:ext cx="11006841" cy="12700"/>
              </a:xfrm>
              <a:custGeom>
                <a:rect b="b" l="l" r="r" t="t"/>
                <a:pathLst>
                  <a:path extrusionOk="0" h="12700" w="11006841">
                    <a:moveTo>
                      <a:pt x="0" y="0"/>
                    </a:moveTo>
                    <a:lnTo>
                      <a:pt x="11006841" y="0"/>
                    </a:lnTo>
                    <a:lnTo>
                      <a:pt x="11006841" y="12700"/>
                    </a:lnTo>
                    <a:lnTo>
                      <a:pt x="0" y="12700"/>
                    </a:lnTo>
                    <a:close/>
                  </a:path>
                </a:pathLst>
              </a:custGeom>
              <a:solidFill>
                <a:srgbClr val="FDFDFD"/>
              </a:solidFill>
              <a:ln>
                <a:noFill/>
              </a:ln>
            </p:spPr>
          </p:sp>
          <p:sp>
            <p:nvSpPr>
              <p:cNvPr id="237" name="Google Shape;237;p5"/>
              <p:cNvSpPr/>
              <p:nvPr/>
            </p:nvSpPr>
            <p:spPr>
              <a:xfrm>
                <a:off x="0" y="10280650"/>
                <a:ext cx="11006841" cy="12700"/>
              </a:xfrm>
              <a:custGeom>
                <a:rect b="b" l="l" r="r" t="t"/>
                <a:pathLst>
                  <a:path extrusionOk="0" h="12700" w="11006841">
                    <a:moveTo>
                      <a:pt x="0" y="0"/>
                    </a:moveTo>
                    <a:lnTo>
                      <a:pt x="11006841" y="0"/>
                    </a:lnTo>
                    <a:lnTo>
                      <a:pt x="11006841" y="12700"/>
                    </a:lnTo>
                    <a:lnTo>
                      <a:pt x="0" y="12700"/>
                    </a:lnTo>
                    <a:close/>
                  </a:path>
                </a:pathLst>
              </a:custGeom>
              <a:solidFill>
                <a:srgbClr val="FDFDFD"/>
              </a:solidFill>
              <a:ln>
                <a:noFill/>
              </a:ln>
            </p:spPr>
          </p:sp>
        </p:grpSp>
        <p:sp>
          <p:nvSpPr>
            <p:cNvPr id="238" name="Google Shape;238;p5"/>
            <p:cNvSpPr txBox="1"/>
            <p:nvPr/>
          </p:nvSpPr>
          <p:spPr>
            <a:xfrm>
              <a:off x="0" y="-28575"/>
              <a:ext cx="331866" cy="306834"/>
            </a:xfrm>
            <a:prstGeom prst="rect">
              <a:avLst/>
            </a:prstGeom>
            <a:noFill/>
            <a:ln>
              <a:noFill/>
            </a:ln>
          </p:spPr>
          <p:txBody>
            <a:bodyPr anchorCtr="0" anchor="t" bIns="0" lIns="0" spcFirstLastPara="1" rIns="0" wrap="square" tIns="0">
              <a:spAutoFit/>
            </a:bodyPr>
            <a:lstStyle/>
            <a:p>
              <a:pPr indent="0" lvl="0" marL="0" marR="0" rtl="0" algn="r">
                <a:lnSpc>
                  <a:spcPct val="139985"/>
                </a:lnSpc>
                <a:spcBef>
                  <a:spcPts val="0"/>
                </a:spcBef>
                <a:spcAft>
                  <a:spcPts val="0"/>
                </a:spcAft>
                <a:buClr>
                  <a:srgbClr val="000000"/>
                </a:buClr>
                <a:buSzPts val="1398"/>
                <a:buFont typeface="Arial"/>
                <a:buNone/>
              </a:pPr>
              <a:r>
                <a:rPr b="0" i="0" lang="en-US" sz="1398" u="none" cap="none" strike="noStrike">
                  <a:solidFill>
                    <a:srgbClr val="FDFDFD"/>
                  </a:solidFill>
                  <a:latin typeface="Open Sans Light"/>
                  <a:ea typeface="Open Sans Light"/>
                  <a:cs typeface="Open Sans Light"/>
                  <a:sym typeface="Open Sans Light"/>
                </a:rPr>
                <a:t>25 </a:t>
              </a:r>
              <a:endParaRPr b="0" i="0" sz="1400" u="none" cap="none" strike="noStrike">
                <a:solidFill>
                  <a:srgbClr val="000000"/>
                </a:solidFill>
                <a:latin typeface="Arial"/>
                <a:ea typeface="Arial"/>
                <a:cs typeface="Arial"/>
                <a:sym typeface="Arial"/>
              </a:endParaRPr>
            </a:p>
          </p:txBody>
        </p:sp>
        <p:sp>
          <p:nvSpPr>
            <p:cNvPr id="239" name="Google Shape;239;p5"/>
            <p:cNvSpPr txBox="1"/>
            <p:nvPr/>
          </p:nvSpPr>
          <p:spPr>
            <a:xfrm>
              <a:off x="0" y="1170306"/>
              <a:ext cx="331866" cy="306834"/>
            </a:xfrm>
            <a:prstGeom prst="rect">
              <a:avLst/>
            </a:prstGeom>
            <a:noFill/>
            <a:ln>
              <a:noFill/>
            </a:ln>
          </p:spPr>
          <p:txBody>
            <a:bodyPr anchorCtr="0" anchor="t" bIns="0" lIns="0" spcFirstLastPara="1" rIns="0" wrap="square" tIns="0">
              <a:spAutoFit/>
            </a:bodyPr>
            <a:lstStyle/>
            <a:p>
              <a:pPr indent="0" lvl="0" marL="0" marR="0" rtl="0" algn="r">
                <a:lnSpc>
                  <a:spcPct val="139985"/>
                </a:lnSpc>
                <a:spcBef>
                  <a:spcPts val="0"/>
                </a:spcBef>
                <a:spcAft>
                  <a:spcPts val="0"/>
                </a:spcAft>
                <a:buClr>
                  <a:srgbClr val="000000"/>
                </a:buClr>
                <a:buSzPts val="1398"/>
                <a:buFont typeface="Arial"/>
                <a:buNone/>
              </a:pPr>
              <a:r>
                <a:rPr b="0" i="0" lang="en-US" sz="1398" u="none" cap="none" strike="noStrike">
                  <a:solidFill>
                    <a:srgbClr val="FDFDFD"/>
                  </a:solidFill>
                  <a:latin typeface="Open Sans Light"/>
                  <a:ea typeface="Open Sans Light"/>
                  <a:cs typeface="Open Sans Light"/>
                  <a:sym typeface="Open Sans Light"/>
                </a:rPr>
                <a:t>20 </a:t>
              </a:r>
              <a:endParaRPr b="0" i="0" sz="1400" u="none" cap="none" strike="noStrike">
                <a:solidFill>
                  <a:srgbClr val="000000"/>
                </a:solidFill>
                <a:latin typeface="Arial"/>
                <a:ea typeface="Arial"/>
                <a:cs typeface="Arial"/>
                <a:sym typeface="Arial"/>
              </a:endParaRPr>
            </a:p>
          </p:txBody>
        </p:sp>
        <p:sp>
          <p:nvSpPr>
            <p:cNvPr id="240" name="Google Shape;240;p5"/>
            <p:cNvSpPr txBox="1"/>
            <p:nvPr/>
          </p:nvSpPr>
          <p:spPr>
            <a:xfrm>
              <a:off x="0" y="2369187"/>
              <a:ext cx="331866" cy="306834"/>
            </a:xfrm>
            <a:prstGeom prst="rect">
              <a:avLst/>
            </a:prstGeom>
            <a:noFill/>
            <a:ln>
              <a:noFill/>
            </a:ln>
          </p:spPr>
          <p:txBody>
            <a:bodyPr anchorCtr="0" anchor="t" bIns="0" lIns="0" spcFirstLastPara="1" rIns="0" wrap="square" tIns="0">
              <a:spAutoFit/>
            </a:bodyPr>
            <a:lstStyle/>
            <a:p>
              <a:pPr indent="0" lvl="0" marL="0" marR="0" rtl="0" algn="r">
                <a:lnSpc>
                  <a:spcPct val="139985"/>
                </a:lnSpc>
                <a:spcBef>
                  <a:spcPts val="0"/>
                </a:spcBef>
                <a:spcAft>
                  <a:spcPts val="0"/>
                </a:spcAft>
                <a:buClr>
                  <a:srgbClr val="000000"/>
                </a:buClr>
                <a:buSzPts val="1398"/>
                <a:buFont typeface="Arial"/>
                <a:buNone/>
              </a:pPr>
              <a:r>
                <a:rPr b="0" i="0" lang="en-US" sz="1398" u="none" cap="none" strike="noStrike">
                  <a:solidFill>
                    <a:srgbClr val="FDFDFD"/>
                  </a:solidFill>
                  <a:latin typeface="Open Sans Light"/>
                  <a:ea typeface="Open Sans Light"/>
                  <a:cs typeface="Open Sans Light"/>
                  <a:sym typeface="Open Sans Light"/>
                </a:rPr>
                <a:t>15 </a:t>
              </a:r>
              <a:endParaRPr b="0" i="0" sz="1400" u="none" cap="none" strike="noStrike">
                <a:solidFill>
                  <a:srgbClr val="000000"/>
                </a:solidFill>
                <a:latin typeface="Arial"/>
                <a:ea typeface="Arial"/>
                <a:cs typeface="Arial"/>
                <a:sym typeface="Arial"/>
              </a:endParaRPr>
            </a:p>
          </p:txBody>
        </p:sp>
        <p:sp>
          <p:nvSpPr>
            <p:cNvPr id="241" name="Google Shape;241;p5"/>
            <p:cNvSpPr txBox="1"/>
            <p:nvPr/>
          </p:nvSpPr>
          <p:spPr>
            <a:xfrm>
              <a:off x="0" y="3568068"/>
              <a:ext cx="331866" cy="306834"/>
            </a:xfrm>
            <a:prstGeom prst="rect">
              <a:avLst/>
            </a:prstGeom>
            <a:noFill/>
            <a:ln>
              <a:noFill/>
            </a:ln>
          </p:spPr>
          <p:txBody>
            <a:bodyPr anchorCtr="0" anchor="t" bIns="0" lIns="0" spcFirstLastPara="1" rIns="0" wrap="square" tIns="0">
              <a:spAutoFit/>
            </a:bodyPr>
            <a:lstStyle/>
            <a:p>
              <a:pPr indent="0" lvl="0" marL="0" marR="0" rtl="0" algn="r">
                <a:lnSpc>
                  <a:spcPct val="139985"/>
                </a:lnSpc>
                <a:spcBef>
                  <a:spcPts val="0"/>
                </a:spcBef>
                <a:spcAft>
                  <a:spcPts val="0"/>
                </a:spcAft>
                <a:buClr>
                  <a:srgbClr val="000000"/>
                </a:buClr>
                <a:buSzPts val="1398"/>
                <a:buFont typeface="Arial"/>
                <a:buNone/>
              </a:pPr>
              <a:r>
                <a:rPr b="0" i="0" lang="en-US" sz="1398" u="none" cap="none" strike="noStrike">
                  <a:solidFill>
                    <a:srgbClr val="FDFDFD"/>
                  </a:solidFill>
                  <a:latin typeface="Open Sans Light"/>
                  <a:ea typeface="Open Sans Light"/>
                  <a:cs typeface="Open Sans Light"/>
                  <a:sym typeface="Open Sans Light"/>
                </a:rPr>
                <a:t>10 </a:t>
              </a:r>
              <a:endParaRPr b="0" i="0" sz="1400" u="none" cap="none" strike="noStrike">
                <a:solidFill>
                  <a:srgbClr val="000000"/>
                </a:solidFill>
                <a:latin typeface="Arial"/>
                <a:ea typeface="Arial"/>
                <a:cs typeface="Arial"/>
                <a:sym typeface="Arial"/>
              </a:endParaRPr>
            </a:p>
          </p:txBody>
        </p:sp>
        <p:sp>
          <p:nvSpPr>
            <p:cNvPr id="242" name="Google Shape;242;p5"/>
            <p:cNvSpPr txBox="1"/>
            <p:nvPr/>
          </p:nvSpPr>
          <p:spPr>
            <a:xfrm>
              <a:off x="135175" y="4766949"/>
              <a:ext cx="196691" cy="306834"/>
            </a:xfrm>
            <a:prstGeom prst="rect">
              <a:avLst/>
            </a:prstGeom>
            <a:noFill/>
            <a:ln>
              <a:noFill/>
            </a:ln>
          </p:spPr>
          <p:txBody>
            <a:bodyPr anchorCtr="0" anchor="t" bIns="0" lIns="0" spcFirstLastPara="1" rIns="0" wrap="square" tIns="0">
              <a:spAutoFit/>
            </a:bodyPr>
            <a:lstStyle/>
            <a:p>
              <a:pPr indent="0" lvl="0" marL="0" marR="0" rtl="0" algn="r">
                <a:lnSpc>
                  <a:spcPct val="139985"/>
                </a:lnSpc>
                <a:spcBef>
                  <a:spcPts val="0"/>
                </a:spcBef>
                <a:spcAft>
                  <a:spcPts val="0"/>
                </a:spcAft>
                <a:buClr>
                  <a:srgbClr val="000000"/>
                </a:buClr>
                <a:buSzPts val="1398"/>
                <a:buFont typeface="Arial"/>
                <a:buNone/>
              </a:pPr>
              <a:r>
                <a:rPr b="0" i="0" lang="en-US" sz="1398" u="none" cap="none" strike="noStrike">
                  <a:solidFill>
                    <a:srgbClr val="FDFDFD"/>
                  </a:solidFill>
                  <a:latin typeface="Open Sans Light"/>
                  <a:ea typeface="Open Sans Light"/>
                  <a:cs typeface="Open Sans Light"/>
                  <a:sym typeface="Open Sans Light"/>
                </a:rPr>
                <a:t>5 </a:t>
              </a:r>
              <a:endParaRPr b="0" i="0" sz="1400" u="none" cap="none" strike="noStrike">
                <a:solidFill>
                  <a:srgbClr val="000000"/>
                </a:solidFill>
                <a:latin typeface="Arial"/>
                <a:ea typeface="Arial"/>
                <a:cs typeface="Arial"/>
                <a:sym typeface="Arial"/>
              </a:endParaRPr>
            </a:p>
          </p:txBody>
        </p:sp>
        <p:sp>
          <p:nvSpPr>
            <p:cNvPr id="243" name="Google Shape;243;p5"/>
            <p:cNvSpPr txBox="1"/>
            <p:nvPr/>
          </p:nvSpPr>
          <p:spPr>
            <a:xfrm>
              <a:off x="135175" y="5965829"/>
              <a:ext cx="196691" cy="306834"/>
            </a:xfrm>
            <a:prstGeom prst="rect">
              <a:avLst/>
            </a:prstGeom>
            <a:noFill/>
            <a:ln>
              <a:noFill/>
            </a:ln>
          </p:spPr>
          <p:txBody>
            <a:bodyPr anchorCtr="0" anchor="t" bIns="0" lIns="0" spcFirstLastPara="1" rIns="0" wrap="square" tIns="0">
              <a:spAutoFit/>
            </a:bodyPr>
            <a:lstStyle/>
            <a:p>
              <a:pPr indent="0" lvl="0" marL="0" marR="0" rtl="0" algn="r">
                <a:lnSpc>
                  <a:spcPct val="139985"/>
                </a:lnSpc>
                <a:spcBef>
                  <a:spcPts val="0"/>
                </a:spcBef>
                <a:spcAft>
                  <a:spcPts val="0"/>
                </a:spcAft>
                <a:buClr>
                  <a:srgbClr val="000000"/>
                </a:buClr>
                <a:buSzPts val="1398"/>
                <a:buFont typeface="Arial"/>
                <a:buNone/>
              </a:pPr>
              <a:r>
                <a:rPr b="0" i="0" lang="en-US" sz="1398" u="none" cap="none" strike="noStrike">
                  <a:solidFill>
                    <a:srgbClr val="FDFDFD"/>
                  </a:solidFill>
                  <a:latin typeface="Open Sans Light"/>
                  <a:ea typeface="Open Sans Light"/>
                  <a:cs typeface="Open Sans Light"/>
                  <a:sym typeface="Open Sans Light"/>
                </a:rPr>
                <a:t>0 </a:t>
              </a:r>
              <a:endParaRPr b="0" i="0" sz="1400" u="none" cap="none" strike="noStrike">
                <a:solidFill>
                  <a:srgbClr val="000000"/>
                </a:solidFill>
                <a:latin typeface="Arial"/>
                <a:ea typeface="Arial"/>
                <a:cs typeface="Arial"/>
                <a:sym typeface="Arial"/>
              </a:endParaRPr>
            </a:p>
          </p:txBody>
        </p:sp>
        <p:grpSp>
          <p:nvGrpSpPr>
            <p:cNvPr id="244" name="Google Shape;244;p5"/>
            <p:cNvGrpSpPr/>
            <p:nvPr/>
          </p:nvGrpSpPr>
          <p:grpSpPr>
            <a:xfrm>
              <a:off x="450274" y="854757"/>
              <a:ext cx="6413868" cy="5278776"/>
              <a:chOff x="0" y="1228090"/>
              <a:chExt cx="11006841" cy="9058910"/>
            </a:xfrm>
          </p:grpSpPr>
          <p:sp>
            <p:nvSpPr>
              <p:cNvPr id="245" name="Google Shape;245;p5"/>
              <p:cNvSpPr/>
              <p:nvPr/>
            </p:nvSpPr>
            <p:spPr>
              <a:xfrm>
                <a:off x="0" y="10287000"/>
                <a:ext cx="661822" cy="0"/>
              </a:xfrm>
              <a:custGeom>
                <a:rect b="b" l="l" r="r" t="t"/>
                <a:pathLst>
                  <a:path extrusionOk="0" h="120000" w="661822">
                    <a:moveTo>
                      <a:pt x="0" y="0"/>
                    </a:moveTo>
                    <a:lnTo>
                      <a:pt x="0" y="0"/>
                    </a:lnTo>
                    <a:lnTo>
                      <a:pt x="661822" y="0"/>
                    </a:lnTo>
                    <a:lnTo>
                      <a:pt x="661822" y="0"/>
                    </a:lnTo>
                    <a:close/>
                  </a:path>
                </a:pathLst>
              </a:custGeom>
              <a:solidFill>
                <a:srgbClr val="F9C041"/>
              </a:solidFill>
              <a:ln>
                <a:noFill/>
              </a:ln>
            </p:spPr>
          </p:sp>
          <p:sp>
            <p:nvSpPr>
              <p:cNvPr id="246" name="Google Shape;246;p5"/>
              <p:cNvSpPr/>
              <p:nvPr/>
            </p:nvSpPr>
            <p:spPr>
              <a:xfrm>
                <a:off x="2242644" y="6988810"/>
                <a:ext cx="661822" cy="3298190"/>
              </a:xfrm>
              <a:custGeom>
                <a:rect b="b" l="l" r="r" t="t"/>
                <a:pathLst>
                  <a:path extrusionOk="0" h="3298190" w="661822">
                    <a:moveTo>
                      <a:pt x="0" y="3298190"/>
                    </a:moveTo>
                    <a:lnTo>
                      <a:pt x="0" y="52945"/>
                    </a:lnTo>
                    <a:cubicBezTo>
                      <a:pt x="0" y="23705"/>
                      <a:pt x="23705" y="0"/>
                      <a:pt x="52946" y="0"/>
                    </a:cubicBezTo>
                    <a:lnTo>
                      <a:pt x="608876" y="0"/>
                    </a:lnTo>
                    <a:cubicBezTo>
                      <a:pt x="638117" y="0"/>
                      <a:pt x="661822" y="23705"/>
                      <a:pt x="661822" y="52945"/>
                    </a:cubicBezTo>
                    <a:lnTo>
                      <a:pt x="661822" y="3298190"/>
                    </a:ln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
              <p:cNvSpPr/>
              <p:nvPr/>
            </p:nvSpPr>
            <p:spPr>
              <a:xfrm>
                <a:off x="4485288" y="4108450"/>
                <a:ext cx="661822" cy="6178550"/>
              </a:xfrm>
              <a:custGeom>
                <a:rect b="b" l="l" r="r" t="t"/>
                <a:pathLst>
                  <a:path extrusionOk="0" h="6178550" w="661822">
                    <a:moveTo>
                      <a:pt x="0" y="6178550"/>
                    </a:moveTo>
                    <a:lnTo>
                      <a:pt x="0" y="52946"/>
                    </a:lnTo>
                    <a:cubicBezTo>
                      <a:pt x="0" y="23705"/>
                      <a:pt x="23705" y="0"/>
                      <a:pt x="52945" y="0"/>
                    </a:cubicBezTo>
                    <a:lnTo>
                      <a:pt x="608876" y="0"/>
                    </a:lnTo>
                    <a:cubicBezTo>
                      <a:pt x="638117" y="0"/>
                      <a:pt x="661821" y="23705"/>
                      <a:pt x="661821" y="52946"/>
                    </a:cubicBezTo>
                    <a:lnTo>
                      <a:pt x="661821" y="6178550"/>
                    </a:ln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
              <p:cNvSpPr/>
              <p:nvPr/>
            </p:nvSpPr>
            <p:spPr>
              <a:xfrm>
                <a:off x="6727932" y="2874010"/>
                <a:ext cx="661822" cy="7412990"/>
              </a:xfrm>
              <a:custGeom>
                <a:rect b="b" l="l" r="r" t="t"/>
                <a:pathLst>
                  <a:path extrusionOk="0" h="7412990" w="661822">
                    <a:moveTo>
                      <a:pt x="0" y="7412990"/>
                    </a:moveTo>
                    <a:lnTo>
                      <a:pt x="0" y="52946"/>
                    </a:lnTo>
                    <a:cubicBezTo>
                      <a:pt x="0" y="23705"/>
                      <a:pt x="23705" y="0"/>
                      <a:pt x="52946" y="0"/>
                    </a:cubicBezTo>
                    <a:lnTo>
                      <a:pt x="608876" y="0"/>
                    </a:lnTo>
                    <a:cubicBezTo>
                      <a:pt x="638117" y="0"/>
                      <a:pt x="661822" y="23705"/>
                      <a:pt x="661822" y="52946"/>
                    </a:cubicBezTo>
                    <a:lnTo>
                      <a:pt x="661822" y="7412990"/>
                    </a:ln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
              <p:cNvSpPr/>
              <p:nvPr/>
            </p:nvSpPr>
            <p:spPr>
              <a:xfrm>
                <a:off x="8970576" y="1228090"/>
                <a:ext cx="661822" cy="9058910"/>
              </a:xfrm>
              <a:custGeom>
                <a:rect b="b" l="l" r="r" t="t"/>
                <a:pathLst>
                  <a:path extrusionOk="0" h="9058910" w="661822">
                    <a:moveTo>
                      <a:pt x="0" y="9058910"/>
                    </a:moveTo>
                    <a:lnTo>
                      <a:pt x="0" y="52946"/>
                    </a:lnTo>
                    <a:cubicBezTo>
                      <a:pt x="0" y="23705"/>
                      <a:pt x="23704" y="0"/>
                      <a:pt x="52945" y="0"/>
                    </a:cubicBezTo>
                    <a:lnTo>
                      <a:pt x="608876" y="0"/>
                    </a:lnTo>
                    <a:cubicBezTo>
                      <a:pt x="638117" y="0"/>
                      <a:pt x="661821" y="23705"/>
                      <a:pt x="661821" y="52946"/>
                    </a:cubicBezTo>
                    <a:lnTo>
                      <a:pt x="661821" y="9058910"/>
                    </a:ln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
              <p:cNvSpPr/>
              <p:nvPr/>
            </p:nvSpPr>
            <p:spPr>
              <a:xfrm>
                <a:off x="687222" y="8216900"/>
                <a:ext cx="661822" cy="2070100"/>
              </a:xfrm>
              <a:custGeom>
                <a:rect b="b" l="l" r="r" t="t"/>
                <a:pathLst>
                  <a:path extrusionOk="0" h="2070100" w="661822">
                    <a:moveTo>
                      <a:pt x="0" y="2070100"/>
                    </a:moveTo>
                    <a:lnTo>
                      <a:pt x="0" y="52946"/>
                    </a:lnTo>
                    <a:cubicBezTo>
                      <a:pt x="0" y="23705"/>
                      <a:pt x="23705" y="0"/>
                      <a:pt x="52946" y="0"/>
                    </a:cubicBezTo>
                    <a:lnTo>
                      <a:pt x="608876" y="0"/>
                    </a:lnTo>
                    <a:cubicBezTo>
                      <a:pt x="638117" y="0"/>
                      <a:pt x="661822" y="23705"/>
                      <a:pt x="661822" y="52946"/>
                    </a:cubicBezTo>
                    <a:lnTo>
                      <a:pt x="661822" y="207010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
              <p:cNvSpPr/>
              <p:nvPr/>
            </p:nvSpPr>
            <p:spPr>
              <a:xfrm>
                <a:off x="2929866" y="6988810"/>
                <a:ext cx="661822" cy="3298190"/>
              </a:xfrm>
              <a:custGeom>
                <a:rect b="b" l="l" r="r" t="t"/>
                <a:pathLst>
                  <a:path extrusionOk="0" h="3298190" w="661822">
                    <a:moveTo>
                      <a:pt x="0" y="3298190"/>
                    </a:moveTo>
                    <a:lnTo>
                      <a:pt x="0" y="52945"/>
                    </a:lnTo>
                    <a:cubicBezTo>
                      <a:pt x="0" y="23705"/>
                      <a:pt x="23704" y="0"/>
                      <a:pt x="52946" y="0"/>
                    </a:cubicBezTo>
                    <a:lnTo>
                      <a:pt x="608876" y="0"/>
                    </a:lnTo>
                    <a:cubicBezTo>
                      <a:pt x="622918" y="0"/>
                      <a:pt x="636385" y="5578"/>
                      <a:pt x="646314" y="15507"/>
                    </a:cubicBezTo>
                    <a:cubicBezTo>
                      <a:pt x="656243" y="25436"/>
                      <a:pt x="661822" y="38904"/>
                      <a:pt x="661822" y="52945"/>
                    </a:cubicBezTo>
                    <a:lnTo>
                      <a:pt x="661822" y="329819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
              <p:cNvSpPr/>
              <p:nvPr/>
            </p:nvSpPr>
            <p:spPr>
              <a:xfrm>
                <a:off x="5172509" y="6167967"/>
                <a:ext cx="661822" cy="4119033"/>
              </a:xfrm>
              <a:custGeom>
                <a:rect b="b" l="l" r="r" t="t"/>
                <a:pathLst>
                  <a:path extrusionOk="0" h="4119033" w="661822">
                    <a:moveTo>
                      <a:pt x="0" y="4119033"/>
                    </a:moveTo>
                    <a:lnTo>
                      <a:pt x="0" y="52946"/>
                    </a:lnTo>
                    <a:cubicBezTo>
                      <a:pt x="0" y="38903"/>
                      <a:pt x="5578" y="25436"/>
                      <a:pt x="15508" y="15507"/>
                    </a:cubicBezTo>
                    <a:cubicBezTo>
                      <a:pt x="25437" y="5577"/>
                      <a:pt x="38904" y="0"/>
                      <a:pt x="52946" y="0"/>
                    </a:cubicBezTo>
                    <a:lnTo>
                      <a:pt x="608877" y="0"/>
                    </a:lnTo>
                    <a:cubicBezTo>
                      <a:pt x="622919" y="0"/>
                      <a:pt x="636386" y="5578"/>
                      <a:pt x="646315" y="15507"/>
                    </a:cubicBezTo>
                    <a:cubicBezTo>
                      <a:pt x="656245" y="25436"/>
                      <a:pt x="661822" y="38903"/>
                      <a:pt x="661822" y="52946"/>
                    </a:cubicBezTo>
                    <a:lnTo>
                      <a:pt x="661822" y="4119033"/>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
              <p:cNvSpPr/>
              <p:nvPr/>
            </p:nvSpPr>
            <p:spPr>
              <a:xfrm>
                <a:off x="7415154" y="4521341"/>
                <a:ext cx="661822" cy="5765659"/>
              </a:xfrm>
              <a:custGeom>
                <a:rect b="b" l="l" r="r" t="t"/>
                <a:pathLst>
                  <a:path extrusionOk="0" h="5765659" w="661822">
                    <a:moveTo>
                      <a:pt x="0" y="5765659"/>
                    </a:moveTo>
                    <a:lnTo>
                      <a:pt x="0" y="52946"/>
                    </a:lnTo>
                    <a:cubicBezTo>
                      <a:pt x="0" y="23705"/>
                      <a:pt x="23704" y="0"/>
                      <a:pt x="52945" y="0"/>
                    </a:cubicBezTo>
                    <a:lnTo>
                      <a:pt x="608876" y="0"/>
                    </a:lnTo>
                    <a:cubicBezTo>
                      <a:pt x="638116" y="0"/>
                      <a:pt x="661821" y="23705"/>
                      <a:pt x="661821" y="52946"/>
                    </a:cubicBezTo>
                    <a:lnTo>
                      <a:pt x="661821" y="5765659"/>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
              <p:cNvSpPr/>
              <p:nvPr/>
            </p:nvSpPr>
            <p:spPr>
              <a:xfrm>
                <a:off x="9657797" y="2051627"/>
                <a:ext cx="661822" cy="8235373"/>
              </a:xfrm>
              <a:custGeom>
                <a:rect b="b" l="l" r="r" t="t"/>
                <a:pathLst>
                  <a:path extrusionOk="0" h="8235373" w="661822">
                    <a:moveTo>
                      <a:pt x="0" y="8235373"/>
                    </a:moveTo>
                    <a:lnTo>
                      <a:pt x="0" y="52946"/>
                    </a:lnTo>
                    <a:cubicBezTo>
                      <a:pt x="0" y="23705"/>
                      <a:pt x="23705" y="0"/>
                      <a:pt x="52946" y="0"/>
                    </a:cubicBezTo>
                    <a:lnTo>
                      <a:pt x="608876" y="0"/>
                    </a:lnTo>
                    <a:cubicBezTo>
                      <a:pt x="638117" y="0"/>
                      <a:pt x="661822" y="23705"/>
                      <a:pt x="661822" y="52946"/>
                    </a:cubicBezTo>
                    <a:lnTo>
                      <a:pt x="661822" y="8235373"/>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
              <p:cNvSpPr/>
              <p:nvPr/>
            </p:nvSpPr>
            <p:spPr>
              <a:xfrm>
                <a:off x="1374444" y="8216900"/>
                <a:ext cx="661822" cy="2070100"/>
              </a:xfrm>
              <a:custGeom>
                <a:rect b="b" l="l" r="r" t="t"/>
                <a:pathLst>
                  <a:path extrusionOk="0" h="2070100" w="661822">
                    <a:moveTo>
                      <a:pt x="0" y="2070100"/>
                    </a:moveTo>
                    <a:lnTo>
                      <a:pt x="0" y="52946"/>
                    </a:lnTo>
                    <a:cubicBezTo>
                      <a:pt x="0" y="23705"/>
                      <a:pt x="23704" y="0"/>
                      <a:pt x="52946" y="0"/>
                    </a:cubicBezTo>
                    <a:lnTo>
                      <a:pt x="608876" y="0"/>
                    </a:lnTo>
                    <a:cubicBezTo>
                      <a:pt x="638117" y="0"/>
                      <a:pt x="661822" y="23705"/>
                      <a:pt x="661822" y="52946"/>
                    </a:cubicBezTo>
                    <a:lnTo>
                      <a:pt x="661822" y="2070100"/>
                    </a:lnTo>
                    <a:close/>
                  </a:path>
                </a:pathLst>
              </a:custGeom>
              <a:solidFill>
                <a:srgbClr val="DFAC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
              <p:cNvSpPr/>
              <p:nvPr/>
            </p:nvSpPr>
            <p:spPr>
              <a:xfrm>
                <a:off x="3617088" y="8637905"/>
                <a:ext cx="661822" cy="1649095"/>
              </a:xfrm>
              <a:custGeom>
                <a:rect b="b" l="l" r="r" t="t"/>
                <a:pathLst>
                  <a:path extrusionOk="0" h="1649095" w="661822">
                    <a:moveTo>
                      <a:pt x="0" y="1649095"/>
                    </a:moveTo>
                    <a:lnTo>
                      <a:pt x="0" y="52946"/>
                    </a:lnTo>
                    <a:cubicBezTo>
                      <a:pt x="0" y="23705"/>
                      <a:pt x="23704" y="0"/>
                      <a:pt x="52945" y="0"/>
                    </a:cubicBezTo>
                    <a:lnTo>
                      <a:pt x="608876" y="0"/>
                    </a:lnTo>
                    <a:cubicBezTo>
                      <a:pt x="638117" y="0"/>
                      <a:pt x="661821" y="23705"/>
                      <a:pt x="661821" y="52946"/>
                    </a:cubicBezTo>
                    <a:lnTo>
                      <a:pt x="661821" y="1649095"/>
                    </a:lnTo>
                    <a:close/>
                  </a:path>
                </a:pathLst>
              </a:custGeom>
              <a:solidFill>
                <a:srgbClr val="DFAC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
              <p:cNvSpPr/>
              <p:nvPr/>
            </p:nvSpPr>
            <p:spPr>
              <a:xfrm>
                <a:off x="5859731" y="8227483"/>
                <a:ext cx="661822" cy="2059517"/>
              </a:xfrm>
              <a:custGeom>
                <a:rect b="b" l="l" r="r" t="t"/>
                <a:pathLst>
                  <a:path extrusionOk="0" h="2059517" w="661822">
                    <a:moveTo>
                      <a:pt x="0" y="2059517"/>
                    </a:moveTo>
                    <a:lnTo>
                      <a:pt x="0" y="52946"/>
                    </a:lnTo>
                    <a:cubicBezTo>
                      <a:pt x="0" y="38904"/>
                      <a:pt x="5578" y="25437"/>
                      <a:pt x="15508" y="15508"/>
                    </a:cubicBezTo>
                    <a:cubicBezTo>
                      <a:pt x="25437" y="5578"/>
                      <a:pt x="38904" y="0"/>
                      <a:pt x="52946" y="0"/>
                    </a:cubicBezTo>
                    <a:lnTo>
                      <a:pt x="608876" y="0"/>
                    </a:lnTo>
                    <a:cubicBezTo>
                      <a:pt x="622919" y="0"/>
                      <a:pt x="636386" y="5578"/>
                      <a:pt x="646315" y="15508"/>
                    </a:cubicBezTo>
                    <a:cubicBezTo>
                      <a:pt x="656244" y="25437"/>
                      <a:pt x="661822" y="38904"/>
                      <a:pt x="661822" y="52946"/>
                    </a:cubicBezTo>
                    <a:lnTo>
                      <a:pt x="661822" y="2059517"/>
                    </a:lnTo>
                    <a:close/>
                  </a:path>
                </a:pathLst>
              </a:custGeom>
              <a:solidFill>
                <a:srgbClr val="DFAC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
              <p:cNvSpPr/>
              <p:nvPr/>
            </p:nvSpPr>
            <p:spPr>
              <a:xfrm>
                <a:off x="8102375" y="6992338"/>
                <a:ext cx="661822" cy="3294662"/>
              </a:xfrm>
              <a:custGeom>
                <a:rect b="b" l="l" r="r" t="t"/>
                <a:pathLst>
                  <a:path extrusionOk="0" h="3294662" w="661822">
                    <a:moveTo>
                      <a:pt x="0" y="3294662"/>
                    </a:moveTo>
                    <a:lnTo>
                      <a:pt x="0" y="52946"/>
                    </a:lnTo>
                    <a:cubicBezTo>
                      <a:pt x="0" y="38903"/>
                      <a:pt x="5578" y="25437"/>
                      <a:pt x="15507" y="15507"/>
                    </a:cubicBezTo>
                    <a:cubicBezTo>
                      <a:pt x="25437" y="5577"/>
                      <a:pt x="38903" y="0"/>
                      <a:pt x="52946" y="0"/>
                    </a:cubicBezTo>
                    <a:lnTo>
                      <a:pt x="608876" y="0"/>
                    </a:lnTo>
                    <a:cubicBezTo>
                      <a:pt x="622919" y="0"/>
                      <a:pt x="636385" y="5577"/>
                      <a:pt x="646315" y="15507"/>
                    </a:cubicBezTo>
                    <a:cubicBezTo>
                      <a:pt x="656245" y="25437"/>
                      <a:pt x="661823" y="38903"/>
                      <a:pt x="661823" y="52946"/>
                    </a:cubicBezTo>
                    <a:lnTo>
                      <a:pt x="661823" y="3294662"/>
                    </a:lnTo>
                    <a:close/>
                  </a:path>
                </a:pathLst>
              </a:custGeom>
              <a:solidFill>
                <a:srgbClr val="DFAC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
              <p:cNvSpPr/>
              <p:nvPr/>
            </p:nvSpPr>
            <p:spPr>
              <a:xfrm>
                <a:off x="10345019" y="6992851"/>
                <a:ext cx="661822" cy="3294149"/>
              </a:xfrm>
              <a:custGeom>
                <a:rect b="b" l="l" r="r" t="t"/>
                <a:pathLst>
                  <a:path extrusionOk="0" h="3294149" w="661822">
                    <a:moveTo>
                      <a:pt x="0" y="3294149"/>
                    </a:moveTo>
                    <a:lnTo>
                      <a:pt x="0" y="52945"/>
                    </a:lnTo>
                    <a:cubicBezTo>
                      <a:pt x="0" y="38903"/>
                      <a:pt x="5578" y="25436"/>
                      <a:pt x="15508" y="15506"/>
                    </a:cubicBezTo>
                    <a:cubicBezTo>
                      <a:pt x="25437" y="5578"/>
                      <a:pt x="38904" y="0"/>
                      <a:pt x="52946" y="0"/>
                    </a:cubicBezTo>
                    <a:lnTo>
                      <a:pt x="608877" y="0"/>
                    </a:lnTo>
                    <a:cubicBezTo>
                      <a:pt x="638118" y="0"/>
                      <a:pt x="661822" y="23704"/>
                      <a:pt x="661822" y="52945"/>
                    </a:cubicBezTo>
                    <a:lnTo>
                      <a:pt x="661822" y="3294149"/>
                    </a:lnTo>
                    <a:close/>
                  </a:path>
                </a:pathLst>
              </a:custGeom>
              <a:solidFill>
                <a:srgbClr val="DFAC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0" name="Google Shape;260;p5"/>
          <p:cNvSpPr/>
          <p:nvPr/>
        </p:nvSpPr>
        <p:spPr>
          <a:xfrm>
            <a:off x="730575" y="2206449"/>
            <a:ext cx="9552061" cy="7817654"/>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
          <p:cNvSpPr txBox="1"/>
          <p:nvPr/>
        </p:nvSpPr>
        <p:spPr>
          <a:xfrm>
            <a:off x="1028700" y="2383279"/>
            <a:ext cx="8584200" cy="80082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525"/>
              <a:buFont typeface="Arial"/>
              <a:buNone/>
            </a:pPr>
            <a:r>
              <a:rPr b="1" i="0" lang="en-US" sz="2525" u="none" cap="none" strike="noStrike">
                <a:solidFill>
                  <a:srgbClr val="000000"/>
                </a:solidFill>
                <a:latin typeface="DM Sans"/>
                <a:ea typeface="DM Sans"/>
                <a:cs typeface="DM Sans"/>
                <a:sym typeface="DM Sans"/>
              </a:rPr>
              <a:t>CASE : </a:t>
            </a:r>
            <a:endParaRPr b="0" i="0" sz="1200" u="none" cap="none" strike="noStrike">
              <a:solidFill>
                <a:srgbClr val="000000"/>
              </a:solidFill>
              <a:latin typeface="Arial"/>
              <a:ea typeface="Arial"/>
              <a:cs typeface="Arial"/>
              <a:sym typeface="Arial"/>
            </a:endParaRPr>
          </a:p>
          <a:p>
            <a:pPr indent="0" lvl="0" marL="0" marR="0" rtl="0" algn="l">
              <a:lnSpc>
                <a:spcPct val="140036"/>
              </a:lnSpc>
              <a:spcBef>
                <a:spcPts val="0"/>
              </a:spcBef>
              <a:spcAft>
                <a:spcPts val="0"/>
              </a:spcAft>
              <a:buClr>
                <a:srgbClr val="000000"/>
              </a:buClr>
              <a:buSzPts val="2525"/>
              <a:buFont typeface="Arial"/>
              <a:buNone/>
            </a:pPr>
            <a:r>
              <a:rPr b="1" i="0" lang="en-US" sz="2525" u="none" cap="none" strike="noStrike">
                <a:solidFill>
                  <a:srgbClr val="000000"/>
                </a:solidFill>
                <a:latin typeface="DM Sans"/>
                <a:ea typeface="DM Sans"/>
                <a:cs typeface="DM Sans"/>
                <a:sym typeface="DM Sans"/>
              </a:rPr>
              <a:t>Dengan </a:t>
            </a:r>
            <a:r>
              <a:rPr b="1" i="1" lang="en-US" sz="2525" u="none" cap="none" strike="noStrike">
                <a:solidFill>
                  <a:srgbClr val="000000"/>
                </a:solidFill>
                <a:latin typeface="DM Sans"/>
                <a:ea typeface="DM Sans"/>
                <a:cs typeface="DM Sans"/>
                <a:sym typeface="DM Sans"/>
              </a:rPr>
              <a:t>background case</a:t>
            </a:r>
            <a:r>
              <a:rPr b="1" i="0" lang="en-US" sz="2525" u="none" cap="none" strike="noStrike">
                <a:solidFill>
                  <a:srgbClr val="000000"/>
                </a:solidFill>
                <a:latin typeface="DM Sans"/>
                <a:ea typeface="DM Sans"/>
                <a:cs typeface="DM Sans"/>
                <a:sym typeface="DM Sans"/>
              </a:rPr>
              <a:t> pada sektor bisnis maka pelaku bisnis ingin memperoleh </a:t>
            </a:r>
            <a:r>
              <a:rPr b="1" i="1" lang="en-US" sz="2525" u="none" cap="none" strike="noStrike">
                <a:solidFill>
                  <a:srgbClr val="000000"/>
                </a:solidFill>
                <a:latin typeface="DM Sans"/>
                <a:ea typeface="DM Sans"/>
                <a:cs typeface="DM Sans"/>
                <a:sym typeface="DM Sans"/>
              </a:rPr>
              <a:t>profit,</a:t>
            </a:r>
            <a:r>
              <a:rPr b="1" i="0" lang="en-US" sz="2525" u="none" cap="none" strike="noStrike">
                <a:solidFill>
                  <a:srgbClr val="000000"/>
                </a:solidFill>
                <a:latin typeface="DM Sans"/>
                <a:ea typeface="DM Sans"/>
                <a:cs typeface="DM Sans"/>
                <a:sym typeface="DM Sans"/>
              </a:rPr>
              <a:t> </a:t>
            </a:r>
            <a:r>
              <a:rPr b="1" i="1" lang="en-US" sz="2525" u="none" cap="none" strike="noStrike">
                <a:solidFill>
                  <a:srgbClr val="000000"/>
                </a:solidFill>
                <a:latin typeface="DM Sans"/>
                <a:ea typeface="DM Sans"/>
                <a:cs typeface="DM Sans"/>
                <a:sym typeface="DM Sans"/>
              </a:rPr>
              <a:t>revenue</a:t>
            </a:r>
            <a:r>
              <a:rPr b="1" i="0" lang="en-US" sz="2525" u="none" cap="none" strike="noStrike">
                <a:solidFill>
                  <a:srgbClr val="000000"/>
                </a:solidFill>
                <a:latin typeface="DM Sans"/>
                <a:ea typeface="DM Sans"/>
                <a:cs typeface="DM Sans"/>
                <a:sym typeface="DM Sans"/>
              </a:rPr>
              <a:t>, dan </a:t>
            </a:r>
            <a:r>
              <a:rPr b="1" i="1" lang="en-US" sz="2525" u="none" cap="none" strike="noStrike">
                <a:solidFill>
                  <a:srgbClr val="000000"/>
                </a:solidFill>
                <a:latin typeface="DM Sans"/>
                <a:ea typeface="DM Sans"/>
                <a:cs typeface="DM Sans"/>
                <a:sym typeface="DM Sans"/>
              </a:rPr>
              <a:t>customer retention.</a:t>
            </a:r>
            <a:r>
              <a:rPr b="1" i="0" lang="en-US" sz="2525" u="none" cap="none" strike="noStrike">
                <a:solidFill>
                  <a:srgbClr val="000000"/>
                </a:solidFill>
                <a:latin typeface="DM Sans"/>
                <a:ea typeface="DM Sans"/>
                <a:cs typeface="DM Sans"/>
                <a:sym typeface="DM Sans"/>
              </a:rPr>
              <a:t> </a:t>
            </a:r>
            <a:r>
              <a:rPr b="1" lang="en-US" sz="2525">
                <a:latin typeface="DM Sans"/>
                <a:ea typeface="DM Sans"/>
                <a:cs typeface="DM Sans"/>
                <a:sym typeface="DM Sans"/>
              </a:rPr>
              <a:t>M</a:t>
            </a:r>
            <a:r>
              <a:rPr b="1" i="0" lang="en-US" sz="2525" u="none" cap="none" strike="noStrike">
                <a:solidFill>
                  <a:srgbClr val="000000"/>
                </a:solidFill>
                <a:latin typeface="DM Sans"/>
                <a:ea typeface="DM Sans"/>
                <a:cs typeface="DM Sans"/>
                <a:sym typeface="DM Sans"/>
              </a:rPr>
              <a:t>aka diperlukan inovasi agar usaha terus berkembang</a:t>
            </a:r>
            <a:r>
              <a:rPr b="1" lang="en-US" sz="2525">
                <a:latin typeface="DM Sans"/>
                <a:ea typeface="DM Sans"/>
                <a:cs typeface="DM Sans"/>
                <a:sym typeface="DM Sans"/>
              </a:rPr>
              <a:t>,</a:t>
            </a:r>
            <a:r>
              <a:rPr b="1" i="0" lang="en-US" sz="2525" u="none" cap="none" strike="noStrike">
                <a:solidFill>
                  <a:srgbClr val="000000"/>
                </a:solidFill>
                <a:latin typeface="DM Sans"/>
                <a:ea typeface="DM Sans"/>
                <a:cs typeface="DM Sans"/>
                <a:sym typeface="DM Sans"/>
              </a:rPr>
              <a:t> terutama pada industri kuliner. </a:t>
            </a:r>
            <a:endParaRPr b="1" i="0" sz="2525" u="none" cap="none" strike="noStrike">
              <a:solidFill>
                <a:srgbClr val="000000"/>
              </a:solidFill>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525"/>
              <a:buFont typeface="Arial"/>
              <a:buNone/>
            </a:pPr>
            <a:r>
              <a:t/>
            </a:r>
            <a:endParaRPr b="1" sz="25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525"/>
              <a:buFont typeface="Arial"/>
              <a:buNone/>
            </a:pPr>
            <a:r>
              <a:rPr b="1" i="1" lang="en-US" sz="2525" u="none" cap="none" strike="noStrike">
                <a:solidFill>
                  <a:srgbClr val="000000"/>
                </a:solidFill>
                <a:latin typeface="DM Sans"/>
                <a:ea typeface="DM Sans"/>
                <a:cs typeface="DM Sans"/>
                <a:sym typeface="DM Sans"/>
              </a:rPr>
              <a:t>Goals </a:t>
            </a:r>
            <a:r>
              <a:rPr b="1" i="0" lang="en-US" sz="2525" u="none" cap="none" strike="noStrike">
                <a:solidFill>
                  <a:srgbClr val="000000"/>
                </a:solidFill>
                <a:latin typeface="DM Sans"/>
                <a:ea typeface="DM Sans"/>
                <a:cs typeface="DM Sans"/>
                <a:sym typeface="DM Sans"/>
              </a:rPr>
              <a:t>yang diinginkan adalah bagaimana bisnis tersebut dapat meningkatkan penjualan, </a:t>
            </a:r>
            <a:r>
              <a:rPr b="1" i="1" lang="en-US" sz="2525" u="none" cap="none" strike="noStrike">
                <a:solidFill>
                  <a:srgbClr val="000000"/>
                </a:solidFill>
                <a:latin typeface="DM Sans"/>
                <a:ea typeface="DM Sans"/>
                <a:cs typeface="DM Sans"/>
                <a:sym typeface="DM Sans"/>
              </a:rPr>
              <a:t>profit</a:t>
            </a:r>
            <a:r>
              <a:rPr b="1" i="0" lang="en-US" sz="2525" u="none" cap="none" strike="noStrike">
                <a:solidFill>
                  <a:srgbClr val="000000"/>
                </a:solidFill>
                <a:latin typeface="DM Sans"/>
                <a:ea typeface="DM Sans"/>
                <a:cs typeface="DM Sans"/>
                <a:sym typeface="DM Sans"/>
              </a:rPr>
              <a:t>, mempertahankan </a:t>
            </a:r>
            <a:r>
              <a:rPr b="1" i="1" lang="en-US" sz="2525" u="none" cap="none" strike="noStrike">
                <a:solidFill>
                  <a:srgbClr val="000000"/>
                </a:solidFill>
                <a:latin typeface="DM Sans"/>
                <a:ea typeface="DM Sans"/>
                <a:cs typeface="DM Sans"/>
                <a:sym typeface="DM Sans"/>
              </a:rPr>
              <a:t>customer </a:t>
            </a:r>
            <a:r>
              <a:rPr b="1" i="0" lang="en-US" sz="2525" u="none" cap="none" strike="noStrike">
                <a:solidFill>
                  <a:srgbClr val="000000"/>
                </a:solidFill>
                <a:latin typeface="DM Sans"/>
                <a:ea typeface="DM Sans"/>
                <a:cs typeface="DM Sans"/>
                <a:sym typeface="DM Sans"/>
              </a:rPr>
              <a:t>dan, menciptakan </a:t>
            </a:r>
            <a:r>
              <a:rPr b="1" i="1" lang="en-US" sz="2525" u="none" cap="none" strike="noStrike">
                <a:solidFill>
                  <a:srgbClr val="000000"/>
                </a:solidFill>
                <a:latin typeface="DM Sans"/>
                <a:ea typeface="DM Sans"/>
                <a:cs typeface="DM Sans"/>
                <a:sym typeface="DM Sans"/>
              </a:rPr>
              <a:t>traffic</a:t>
            </a:r>
            <a:r>
              <a:rPr b="1" i="0" lang="en-US" sz="2525" u="none" cap="none" strike="noStrike">
                <a:solidFill>
                  <a:srgbClr val="000000"/>
                </a:solidFill>
                <a:latin typeface="DM Sans"/>
                <a:ea typeface="DM Sans"/>
                <a:cs typeface="DM Sans"/>
                <a:sym typeface="DM Sans"/>
              </a:rPr>
              <a:t> agar </a:t>
            </a:r>
            <a:r>
              <a:rPr b="1" i="1" lang="en-US" sz="2525" u="none" cap="none" strike="noStrike">
                <a:solidFill>
                  <a:srgbClr val="000000"/>
                </a:solidFill>
                <a:latin typeface="DM Sans"/>
                <a:ea typeface="DM Sans"/>
                <a:cs typeface="DM Sans"/>
                <a:sym typeface="DM Sans"/>
              </a:rPr>
              <a:t>customer </a:t>
            </a:r>
            <a:r>
              <a:rPr b="1" i="0" lang="en-US" sz="2525" u="none" cap="none" strike="noStrike">
                <a:solidFill>
                  <a:srgbClr val="000000"/>
                </a:solidFill>
                <a:latin typeface="DM Sans"/>
                <a:ea typeface="DM Sans"/>
                <a:cs typeface="DM Sans"/>
                <a:sym typeface="DM Sans"/>
              </a:rPr>
              <a:t>meningkat.</a:t>
            </a:r>
            <a:r>
              <a:rPr lang="en-US" sz="1200"/>
              <a:t> </a:t>
            </a:r>
            <a:r>
              <a:rPr b="1" lang="en-US" sz="2525">
                <a:latin typeface="DM Sans"/>
                <a:ea typeface="DM Sans"/>
                <a:cs typeface="DM Sans"/>
                <a:sym typeface="DM Sans"/>
              </a:rPr>
              <a:t>T</a:t>
            </a:r>
            <a:r>
              <a:rPr b="1" i="0" lang="en-US" sz="2525" u="none" cap="none" strike="noStrike">
                <a:solidFill>
                  <a:srgbClr val="000000"/>
                </a:solidFill>
                <a:latin typeface="DM Sans"/>
                <a:ea typeface="DM Sans"/>
                <a:cs typeface="DM Sans"/>
                <a:sym typeface="DM Sans"/>
              </a:rPr>
              <a:t>ujuan itu dapat dicapai dengan strategi marketing yang tepat sehingga </a:t>
            </a:r>
            <a:r>
              <a:rPr b="1" i="1" lang="en-US" sz="2525" u="none" cap="none" strike="noStrike">
                <a:solidFill>
                  <a:srgbClr val="000000"/>
                </a:solidFill>
                <a:latin typeface="DM Sans"/>
                <a:ea typeface="DM Sans"/>
                <a:cs typeface="DM Sans"/>
                <a:sym typeface="DM Sans"/>
              </a:rPr>
              <a:t>decision making </a:t>
            </a:r>
            <a:r>
              <a:rPr b="1" i="0" lang="en-US" sz="2525" u="none" cap="none" strike="noStrike">
                <a:solidFill>
                  <a:srgbClr val="000000"/>
                </a:solidFill>
                <a:latin typeface="DM Sans"/>
                <a:ea typeface="DM Sans"/>
                <a:cs typeface="DM Sans"/>
                <a:sym typeface="DM Sans"/>
              </a:rPr>
              <a:t>menjadi hal yang krusial untuk memenuhi tujuan tersebut.</a:t>
            </a:r>
            <a:endParaRPr b="0" i="0" sz="1200" u="none" cap="none" strike="noStrike">
              <a:solidFill>
                <a:srgbClr val="000000"/>
              </a:solidFill>
              <a:latin typeface="Arial"/>
              <a:ea typeface="Arial"/>
              <a:cs typeface="Arial"/>
              <a:sym typeface="Arial"/>
            </a:endParaRPr>
          </a:p>
          <a:p>
            <a:pPr indent="0" lvl="0" marL="0" marR="0" rtl="0" algn="l">
              <a:lnSpc>
                <a:spcPct val="140036"/>
              </a:lnSpc>
              <a:spcBef>
                <a:spcPts val="0"/>
              </a:spcBef>
              <a:spcAft>
                <a:spcPts val="0"/>
              </a:spcAft>
              <a:buClr>
                <a:srgbClr val="000000"/>
              </a:buClr>
              <a:buSzPts val="2525"/>
              <a:buFont typeface="Arial"/>
              <a:buNone/>
            </a:pPr>
            <a:r>
              <a:t/>
            </a:r>
            <a:endParaRPr b="1" i="0" sz="2525" u="none" cap="none" strike="noStrike">
              <a:solidFill>
                <a:srgbClr val="000000"/>
              </a:solidFill>
              <a:latin typeface="DM Sans"/>
              <a:ea typeface="DM Sans"/>
              <a:cs typeface="DM Sans"/>
              <a:sym typeface="DM Sans"/>
            </a:endParaRPr>
          </a:p>
        </p:txBody>
      </p:sp>
      <p:sp>
        <p:nvSpPr>
          <p:cNvPr id="262" name="Google Shape;262;p5"/>
          <p:cNvSpPr txBox="1"/>
          <p:nvPr/>
        </p:nvSpPr>
        <p:spPr>
          <a:xfrm>
            <a:off x="3275072" y="541682"/>
            <a:ext cx="8115300" cy="8787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5150"/>
              <a:buFont typeface="Arial"/>
              <a:buNone/>
            </a:pPr>
            <a:r>
              <a:rPr b="0" i="0" lang="en-US" sz="5150" u="none" cap="none" strike="noStrike">
                <a:solidFill>
                  <a:srgbClr val="F1C024"/>
                </a:solidFill>
                <a:latin typeface="Arial"/>
                <a:ea typeface="Arial"/>
                <a:cs typeface="Arial"/>
                <a:sym typeface="Arial"/>
              </a:rPr>
              <a:t>Background Ideas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696" name="Shape 696"/>
        <p:cNvGrpSpPr/>
        <p:nvPr/>
      </p:nvGrpSpPr>
      <p:grpSpPr>
        <a:xfrm>
          <a:off x="0" y="0"/>
          <a:ext cx="0" cy="0"/>
          <a:chOff x="0" y="0"/>
          <a:chExt cx="0" cy="0"/>
        </a:xfrm>
      </p:grpSpPr>
      <p:sp>
        <p:nvSpPr>
          <p:cNvPr id="697" name="Google Shape;697;g1434bde8695_0_6"/>
          <p:cNvSpPr txBox="1"/>
          <p:nvPr/>
        </p:nvSpPr>
        <p:spPr>
          <a:xfrm>
            <a:off x="3761250" y="497075"/>
            <a:ext cx="9840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F9C041"/>
                </a:solidFill>
              </a:rPr>
              <a:t>Analisis Untung Rugi</a:t>
            </a:r>
            <a:endParaRPr b="1" sz="3000">
              <a:solidFill>
                <a:srgbClr val="F9C041"/>
              </a:solidFill>
            </a:endParaRPr>
          </a:p>
        </p:txBody>
      </p:sp>
      <p:graphicFrame>
        <p:nvGraphicFramePr>
          <p:cNvPr id="698" name="Google Shape;698;g1434bde8695_0_6"/>
          <p:cNvGraphicFramePr/>
          <p:nvPr/>
        </p:nvGraphicFramePr>
        <p:xfrm>
          <a:off x="1056893" y="1439500"/>
          <a:ext cx="3000000" cy="3000000"/>
        </p:xfrm>
        <a:graphic>
          <a:graphicData uri="http://schemas.openxmlformats.org/drawingml/2006/table">
            <a:tbl>
              <a:tblPr>
                <a:noFill/>
                <a:tableStyleId>{39ECDBB3-364C-451F-AC74-1DEC60242736}</a:tableStyleId>
              </a:tblPr>
              <a:tblGrid>
                <a:gridCol w="5635975"/>
                <a:gridCol w="2766250"/>
                <a:gridCol w="3813750"/>
                <a:gridCol w="3878325"/>
              </a:tblGrid>
              <a:tr h="712050">
                <a:tc>
                  <a:txBody>
                    <a:bodyPr/>
                    <a:lstStyle/>
                    <a:p>
                      <a:pPr indent="0" lvl="0" marL="0" rtl="0" algn="ctr">
                        <a:spcBef>
                          <a:spcPts val="0"/>
                        </a:spcBef>
                        <a:spcAft>
                          <a:spcPts val="0"/>
                        </a:spcAft>
                        <a:buNone/>
                      </a:pPr>
                      <a:r>
                        <a:rPr b="1" lang="en-US" sz="3000">
                          <a:solidFill>
                            <a:schemeClr val="lt1"/>
                          </a:solidFill>
                        </a:rPr>
                        <a:t>Keterangan</a:t>
                      </a:r>
                      <a:endParaRPr b="1"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US" sz="3000">
                          <a:solidFill>
                            <a:schemeClr val="lt1"/>
                          </a:solidFill>
                        </a:rPr>
                        <a:t>HPP</a:t>
                      </a:r>
                      <a:endParaRPr b="1"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US" sz="3000">
                          <a:solidFill>
                            <a:schemeClr val="lt1"/>
                          </a:solidFill>
                        </a:rPr>
                        <a:t>Harga Jual</a:t>
                      </a:r>
                      <a:endParaRPr b="1"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US" sz="3000">
                          <a:solidFill>
                            <a:schemeClr val="lt1"/>
                          </a:solidFill>
                        </a:rPr>
                        <a:t>Profit</a:t>
                      </a:r>
                      <a:endParaRPr b="1" sz="3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764075">
                <a:tc>
                  <a:txBody>
                    <a:bodyPr/>
                    <a:lstStyle/>
                    <a:p>
                      <a:pPr indent="0" lvl="0" marL="0" rtl="0" algn="ctr">
                        <a:spcBef>
                          <a:spcPts val="0"/>
                        </a:spcBef>
                        <a:spcAft>
                          <a:spcPts val="0"/>
                        </a:spcAft>
                        <a:buNone/>
                      </a:pPr>
                      <a:r>
                        <a:rPr b="1" lang="en-US" sz="2500">
                          <a:solidFill>
                            <a:schemeClr val="lt1"/>
                          </a:solidFill>
                        </a:rPr>
                        <a:t>yakitori (sate kulit, paha, dada)</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9.000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15.000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6.000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809400">
                <a:tc>
                  <a:txBody>
                    <a:bodyPr/>
                    <a:lstStyle/>
                    <a:p>
                      <a:pPr indent="0" lvl="0" marL="0" rtl="0" algn="ctr">
                        <a:spcBef>
                          <a:spcPts val="0"/>
                        </a:spcBef>
                        <a:spcAft>
                          <a:spcPts val="0"/>
                        </a:spcAft>
                        <a:buNone/>
                      </a:pPr>
                      <a:r>
                        <a:rPr b="1" lang="en-US" sz="2500">
                          <a:solidFill>
                            <a:schemeClr val="lt1"/>
                          </a:solidFill>
                        </a:rPr>
                        <a:t>enoki</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10.000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20.000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10.000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825400">
                <a:tc>
                  <a:txBody>
                    <a:bodyPr/>
                    <a:lstStyle/>
                    <a:p>
                      <a:pPr indent="0" lvl="0" marL="0" rtl="0" algn="ctr">
                        <a:spcBef>
                          <a:spcPts val="0"/>
                        </a:spcBef>
                        <a:spcAft>
                          <a:spcPts val="0"/>
                        </a:spcAft>
                        <a:buNone/>
                      </a:pPr>
                      <a:r>
                        <a:rPr b="1" lang="en-US" sz="2500">
                          <a:solidFill>
                            <a:schemeClr val="lt1"/>
                          </a:solidFill>
                        </a:rPr>
                        <a:t>rice</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2.000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6.000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4.000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666700">
                <a:tc>
                  <a:txBody>
                    <a:bodyPr/>
                    <a:lstStyle/>
                    <a:p>
                      <a:pPr indent="0" lvl="0" marL="0" rtl="0" algn="ctr">
                        <a:spcBef>
                          <a:spcPts val="0"/>
                        </a:spcBef>
                        <a:spcAft>
                          <a:spcPts val="0"/>
                        </a:spcAft>
                        <a:buNone/>
                      </a:pPr>
                      <a:r>
                        <a:rPr b="1" lang="en-US" sz="2500">
                          <a:solidFill>
                            <a:schemeClr val="lt1"/>
                          </a:solidFill>
                        </a:rPr>
                        <a:t>air mineral</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2.500</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4.000</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1.500</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900075">
                <a:tc>
                  <a:txBody>
                    <a:bodyPr/>
                    <a:lstStyle/>
                    <a:p>
                      <a:pPr indent="0" lvl="0" marL="0" rtl="0" algn="ctr">
                        <a:spcBef>
                          <a:spcPts val="0"/>
                        </a:spcBef>
                        <a:spcAft>
                          <a:spcPts val="0"/>
                        </a:spcAft>
                        <a:buNone/>
                      </a:pPr>
                      <a:r>
                        <a:rPr b="1" lang="en-US" sz="2500">
                          <a:solidFill>
                            <a:schemeClr val="lt1"/>
                          </a:solidFill>
                        </a:rPr>
                        <a:t>lychee ocha</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5.000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10</a:t>
                      </a:r>
                      <a:r>
                        <a:rPr b="1" lang="en-US" sz="2500">
                          <a:solidFill>
                            <a:schemeClr val="lt1"/>
                          </a:solidFill>
                        </a:rPr>
                        <a:t>.000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US" sz="2500">
                          <a:solidFill>
                            <a:schemeClr val="lt1"/>
                          </a:solidFill>
                        </a:rPr>
                        <a:t>5000</a:t>
                      </a:r>
                      <a:endParaRPr b="1" sz="25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bl>
          </a:graphicData>
        </a:graphic>
      </p:graphicFrame>
      <p:grpSp>
        <p:nvGrpSpPr>
          <p:cNvPr id="699" name="Google Shape;699;g1434bde8695_0_6"/>
          <p:cNvGrpSpPr/>
          <p:nvPr/>
        </p:nvGrpSpPr>
        <p:grpSpPr>
          <a:xfrm>
            <a:off x="907000" y="6557873"/>
            <a:ext cx="16394078" cy="2234980"/>
            <a:chOff x="0" y="-57150"/>
            <a:chExt cx="2515355" cy="1980312"/>
          </a:xfrm>
        </p:grpSpPr>
        <p:sp>
          <p:nvSpPr>
            <p:cNvPr id="700" name="Google Shape;700;g1434bde8695_0_6"/>
            <p:cNvSpPr/>
            <p:nvPr/>
          </p:nvSpPr>
          <p:spPr>
            <a:xfrm>
              <a:off x="0" y="0"/>
              <a:ext cx="2515355"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1434bde8695_0_6"/>
            <p:cNvSpPr txBox="1"/>
            <p:nvPr/>
          </p:nvSpPr>
          <p:spPr>
            <a:xfrm>
              <a:off x="0" y="-57150"/>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02" name="Google Shape;702;g1434bde8695_0_6"/>
          <p:cNvSpPr txBox="1"/>
          <p:nvPr/>
        </p:nvSpPr>
        <p:spPr>
          <a:xfrm>
            <a:off x="1251450" y="6966800"/>
            <a:ext cx="15443100" cy="14187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25"/>
              <a:buFont typeface="Arial"/>
              <a:buNone/>
            </a:pPr>
            <a:r>
              <a:rPr b="1" lang="en-US" sz="2425">
                <a:latin typeface="DM Sans"/>
                <a:ea typeface="DM Sans"/>
                <a:cs typeface="DM Sans"/>
                <a:sym typeface="DM Sans"/>
              </a:rPr>
              <a:t>Dengan kita ketahui anggaran pengeluaran penjualan selama 1 bulan dibutuhkan sekitar Rp.5.500.000.  Dari  insight yang kami dapatkan, untuk bisa menutupi biaya operasional perlu minimal pendapatan per hari Rp.212.000.  </a:t>
            </a:r>
            <a:endParaRPr b="1" sz="2425">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706" name="Shape 706"/>
        <p:cNvGrpSpPr/>
        <p:nvPr/>
      </p:nvGrpSpPr>
      <p:grpSpPr>
        <a:xfrm>
          <a:off x="0" y="0"/>
          <a:ext cx="0" cy="0"/>
          <a:chOff x="0" y="0"/>
          <a:chExt cx="0" cy="0"/>
        </a:xfrm>
      </p:grpSpPr>
      <p:sp>
        <p:nvSpPr>
          <p:cNvPr id="707" name="Google Shape;707;g1434bde8695_0_82"/>
          <p:cNvSpPr/>
          <p:nvPr/>
        </p:nvSpPr>
        <p:spPr>
          <a:xfrm>
            <a:off x="1028700" y="976187"/>
            <a:ext cx="16245667" cy="7606156"/>
          </a:xfrm>
          <a:custGeom>
            <a:rect b="b" l="l" r="r" t="t"/>
            <a:pathLst>
              <a:path extrusionOk="0" h="9304166" w="19872376">
                <a:moveTo>
                  <a:pt x="0" y="0"/>
                </a:moveTo>
                <a:lnTo>
                  <a:pt x="0" y="9304166"/>
                </a:lnTo>
                <a:lnTo>
                  <a:pt x="19872376" y="9304166"/>
                </a:lnTo>
                <a:lnTo>
                  <a:pt x="19872376" y="0"/>
                </a:lnTo>
                <a:lnTo>
                  <a:pt x="0" y="0"/>
                </a:lnTo>
                <a:close/>
                <a:moveTo>
                  <a:pt x="19811417" y="9243206"/>
                </a:moveTo>
                <a:lnTo>
                  <a:pt x="59690" y="9243206"/>
                </a:lnTo>
                <a:lnTo>
                  <a:pt x="59690" y="59690"/>
                </a:lnTo>
                <a:lnTo>
                  <a:pt x="19811417" y="59690"/>
                </a:lnTo>
                <a:lnTo>
                  <a:pt x="19811417" y="9243206"/>
                </a:lnTo>
                <a:close/>
              </a:path>
            </a:pathLst>
          </a:custGeom>
          <a:solidFill>
            <a:srgbClr val="F9C041"/>
          </a:solidFill>
          <a:ln>
            <a:noFill/>
          </a:ln>
        </p:spPr>
      </p:sp>
      <p:sp>
        <p:nvSpPr>
          <p:cNvPr id="708" name="Google Shape;708;g1434bde8695_0_82"/>
          <p:cNvSpPr txBox="1"/>
          <p:nvPr/>
        </p:nvSpPr>
        <p:spPr>
          <a:xfrm>
            <a:off x="2734463" y="4356550"/>
            <a:ext cx="12818700" cy="1327500"/>
          </a:xfrm>
          <a:prstGeom prst="rect">
            <a:avLst/>
          </a:prstGeom>
          <a:noFill/>
          <a:ln>
            <a:noFill/>
          </a:ln>
        </p:spPr>
        <p:txBody>
          <a:bodyPr anchorCtr="0" anchor="t" bIns="0" lIns="0" spcFirstLastPara="1" rIns="0" wrap="square" tIns="0">
            <a:spAutoFit/>
          </a:bodyPr>
          <a:lstStyle/>
          <a:p>
            <a:pPr indent="0" lvl="0" marL="0" marR="0" rtl="0" algn="ctr">
              <a:lnSpc>
                <a:spcPct val="108998"/>
              </a:lnSpc>
              <a:spcBef>
                <a:spcPts val="0"/>
              </a:spcBef>
              <a:spcAft>
                <a:spcPts val="0"/>
              </a:spcAft>
              <a:buClr>
                <a:srgbClr val="000000"/>
              </a:buClr>
              <a:buSzPts val="8624"/>
              <a:buFont typeface="Arial"/>
              <a:buNone/>
            </a:pPr>
            <a:r>
              <a:rPr lang="en-US" sz="8624">
                <a:solidFill>
                  <a:srgbClr val="FFFFFF"/>
                </a:solidFill>
              </a:rPr>
              <a:t>List Of Recommendation</a:t>
            </a:r>
            <a:endParaRPr b="0" i="0" sz="1400" u="none" cap="none" strike="noStrike">
              <a:solidFill>
                <a:srgbClr val="000000"/>
              </a:solidFill>
              <a:latin typeface="Arial"/>
              <a:ea typeface="Arial"/>
              <a:cs typeface="Arial"/>
              <a:sym typeface="Arial"/>
            </a:endParaRPr>
          </a:p>
        </p:txBody>
      </p:sp>
      <p:sp>
        <p:nvSpPr>
          <p:cNvPr id="709" name="Google Shape;709;g1434bde8695_0_82"/>
          <p:cNvSpPr/>
          <p:nvPr/>
        </p:nvSpPr>
        <p:spPr>
          <a:xfrm>
            <a:off x="17423566" y="3759863"/>
            <a:ext cx="864054" cy="2766055"/>
          </a:xfrm>
          <a:custGeom>
            <a:rect b="b" l="l" r="r" t="t"/>
            <a:pathLst>
              <a:path extrusionOk="0" h="1009509" w="315348">
                <a:moveTo>
                  <a:pt x="0" y="0"/>
                </a:moveTo>
                <a:lnTo>
                  <a:pt x="315348" y="0"/>
                </a:lnTo>
                <a:lnTo>
                  <a:pt x="315348" y="1009509"/>
                </a:lnTo>
                <a:lnTo>
                  <a:pt x="0" y="1009509"/>
                </a:lnTo>
                <a:close/>
              </a:path>
            </a:pathLst>
          </a:custGeom>
          <a:solidFill>
            <a:srgbClr val="FCBF01"/>
          </a:solidFill>
          <a:ln>
            <a:noFill/>
          </a:ln>
        </p:spPr>
      </p:sp>
      <p:sp>
        <p:nvSpPr>
          <p:cNvPr id="710" name="Google Shape;710;g1434bde8695_0_82"/>
          <p:cNvSpPr/>
          <p:nvPr/>
        </p:nvSpPr>
        <p:spPr>
          <a:xfrm>
            <a:off x="0" y="3759863"/>
            <a:ext cx="864054" cy="2766055"/>
          </a:xfrm>
          <a:custGeom>
            <a:rect b="b" l="l" r="r" t="t"/>
            <a:pathLst>
              <a:path extrusionOk="0" h="1009509" w="315348">
                <a:moveTo>
                  <a:pt x="0" y="0"/>
                </a:moveTo>
                <a:lnTo>
                  <a:pt x="315348" y="0"/>
                </a:lnTo>
                <a:lnTo>
                  <a:pt x="315348" y="1009509"/>
                </a:lnTo>
                <a:lnTo>
                  <a:pt x="0" y="1009509"/>
                </a:lnTo>
                <a:close/>
              </a:path>
            </a:pathLst>
          </a:custGeom>
          <a:solidFill>
            <a:srgbClr val="FCBF01"/>
          </a:solidFill>
          <a:ln>
            <a:noFill/>
          </a:ln>
        </p:spPr>
      </p:sp>
      <p:pic>
        <p:nvPicPr>
          <p:cNvPr id="711" name="Google Shape;711;g1434bde8695_0_82"/>
          <p:cNvPicPr preferRelativeResize="0"/>
          <p:nvPr/>
        </p:nvPicPr>
        <p:blipFill>
          <a:blip r:embed="rId3">
            <a:alphaModFix/>
          </a:blip>
          <a:stretch>
            <a:fillRect/>
          </a:stretch>
        </p:blipFill>
        <p:spPr>
          <a:xfrm>
            <a:off x="7033513" y="-258250"/>
            <a:ext cx="4220600" cy="4220600"/>
          </a:xfrm>
          <a:prstGeom prst="rect">
            <a:avLst/>
          </a:prstGeom>
          <a:noFill/>
          <a:ln>
            <a:noFill/>
          </a:ln>
        </p:spPr>
      </p:pic>
      <p:pic>
        <p:nvPicPr>
          <p:cNvPr id="712" name="Google Shape;712;g1434bde8695_0_82"/>
          <p:cNvPicPr preferRelativeResize="0"/>
          <p:nvPr/>
        </p:nvPicPr>
        <p:blipFill>
          <a:blip r:embed="rId4">
            <a:alphaModFix/>
          </a:blip>
          <a:stretch>
            <a:fillRect/>
          </a:stretch>
        </p:blipFill>
        <p:spPr>
          <a:xfrm>
            <a:off x="7033500" y="5970650"/>
            <a:ext cx="3591775" cy="3591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716" name="Shape 716"/>
        <p:cNvGrpSpPr/>
        <p:nvPr/>
      </p:nvGrpSpPr>
      <p:grpSpPr>
        <a:xfrm>
          <a:off x="0" y="0"/>
          <a:ext cx="0" cy="0"/>
          <a:chOff x="0" y="0"/>
          <a:chExt cx="0" cy="0"/>
        </a:xfrm>
      </p:grpSpPr>
      <p:sp>
        <p:nvSpPr>
          <p:cNvPr id="717" name="Google Shape;717;g1434035f32b_0_20"/>
          <p:cNvSpPr txBox="1"/>
          <p:nvPr/>
        </p:nvSpPr>
        <p:spPr>
          <a:xfrm>
            <a:off x="3544675" y="520550"/>
            <a:ext cx="10534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rPr>
              <a:t>Detail Transaksi per Pesanan</a:t>
            </a:r>
            <a:endParaRPr b="1" sz="4000">
              <a:solidFill>
                <a:schemeClr val="lt1"/>
              </a:solidFill>
            </a:endParaRPr>
          </a:p>
        </p:txBody>
      </p:sp>
      <p:pic>
        <p:nvPicPr>
          <p:cNvPr id="718" name="Google Shape;718;g1434035f32b_0_20"/>
          <p:cNvPicPr preferRelativeResize="0"/>
          <p:nvPr/>
        </p:nvPicPr>
        <p:blipFill>
          <a:blip r:embed="rId3">
            <a:alphaModFix/>
          </a:blip>
          <a:stretch>
            <a:fillRect/>
          </a:stretch>
        </p:blipFill>
        <p:spPr>
          <a:xfrm>
            <a:off x="532863" y="1734000"/>
            <a:ext cx="17222275" cy="5963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722" name="Shape 722"/>
        <p:cNvGrpSpPr/>
        <p:nvPr/>
      </p:nvGrpSpPr>
      <p:grpSpPr>
        <a:xfrm>
          <a:off x="0" y="0"/>
          <a:ext cx="0" cy="0"/>
          <a:chOff x="0" y="0"/>
          <a:chExt cx="0" cy="0"/>
        </a:xfrm>
      </p:grpSpPr>
      <p:graphicFrame>
        <p:nvGraphicFramePr>
          <p:cNvPr id="723" name="Google Shape;723;g1434035f32b_0_25"/>
          <p:cNvGraphicFramePr/>
          <p:nvPr/>
        </p:nvGraphicFramePr>
        <p:xfrm>
          <a:off x="952500" y="1197925"/>
          <a:ext cx="3000000" cy="3000000"/>
        </p:xfrm>
        <a:graphic>
          <a:graphicData uri="http://schemas.openxmlformats.org/drawingml/2006/table">
            <a:tbl>
              <a:tblPr>
                <a:noFill/>
                <a:tableStyleId>{39ECDBB3-364C-451F-AC74-1DEC60242736}</a:tableStyleId>
              </a:tblPr>
              <a:tblGrid>
                <a:gridCol w="5046050"/>
                <a:gridCol w="2250000"/>
                <a:gridCol w="2250000"/>
                <a:gridCol w="2278975"/>
                <a:gridCol w="2278975"/>
                <a:gridCol w="2278975"/>
              </a:tblGrid>
              <a:tr h="737325">
                <a:tc>
                  <a:txBody>
                    <a:bodyPr/>
                    <a:lstStyle/>
                    <a:p>
                      <a:pPr indent="0" lvl="0" marL="0" rtl="0" algn="ctr">
                        <a:spcBef>
                          <a:spcPts val="0"/>
                        </a:spcBef>
                        <a:spcAft>
                          <a:spcPts val="0"/>
                        </a:spcAft>
                        <a:buNone/>
                      </a:pPr>
                      <a:r>
                        <a:rPr b="1" lang="en-US" sz="2600">
                          <a:solidFill>
                            <a:schemeClr val="lt1"/>
                          </a:solidFill>
                        </a:rPr>
                        <a:t>Keterangan</a:t>
                      </a:r>
                      <a:endParaRPr b="1" sz="26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US" sz="2600">
                          <a:solidFill>
                            <a:schemeClr val="lt1"/>
                          </a:solidFill>
                        </a:rPr>
                        <a:t>HPP</a:t>
                      </a:r>
                      <a:endParaRPr b="1" sz="26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US" sz="2600">
                          <a:solidFill>
                            <a:schemeClr val="lt1"/>
                          </a:solidFill>
                        </a:rPr>
                        <a:t>Harga Normal</a:t>
                      </a:r>
                      <a:endParaRPr b="1" sz="26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US" sz="2600">
                          <a:solidFill>
                            <a:schemeClr val="lt1"/>
                          </a:solidFill>
                        </a:rPr>
                        <a:t>Harga Promo</a:t>
                      </a:r>
                      <a:endParaRPr b="1" sz="26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US" sz="2600">
                          <a:solidFill>
                            <a:schemeClr val="lt1"/>
                          </a:solidFill>
                        </a:rPr>
                        <a:t>Profit Normal</a:t>
                      </a:r>
                      <a:endParaRPr b="1" sz="26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US" sz="2600">
                          <a:solidFill>
                            <a:schemeClr val="lt1"/>
                          </a:solidFill>
                        </a:rPr>
                        <a:t>Profit Promo</a:t>
                      </a:r>
                      <a:endParaRPr b="1" sz="26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737325">
                <a:tc>
                  <a:txBody>
                    <a:bodyPr/>
                    <a:lstStyle/>
                    <a:p>
                      <a:pPr indent="0" lvl="0" marL="0" rtl="0" algn="ctr">
                        <a:spcBef>
                          <a:spcPts val="0"/>
                        </a:spcBef>
                        <a:spcAft>
                          <a:spcPts val="0"/>
                        </a:spcAft>
                        <a:buNone/>
                      </a:pPr>
                      <a:r>
                        <a:rPr lang="en-US" sz="2500">
                          <a:solidFill>
                            <a:schemeClr val="lt1"/>
                          </a:solidFill>
                        </a:rPr>
                        <a:t>Opsi 1 </a:t>
                      </a:r>
                      <a:endParaRPr sz="2500">
                        <a:solidFill>
                          <a:schemeClr val="lt1"/>
                        </a:solidFill>
                      </a:endParaRPr>
                    </a:p>
                    <a:p>
                      <a:pPr indent="0" lvl="0" marL="0" rtl="0" algn="ctr">
                        <a:spcBef>
                          <a:spcPts val="0"/>
                        </a:spcBef>
                        <a:spcAft>
                          <a:spcPts val="0"/>
                        </a:spcAft>
                        <a:buNone/>
                      </a:pPr>
                      <a:r>
                        <a:rPr lang="en-US" sz="2500">
                          <a:solidFill>
                            <a:schemeClr val="lt1"/>
                          </a:solidFill>
                        </a:rPr>
                        <a:t>(1 sate kulit + 1 sate paha + 1 enoki + 2 rice + 1 air mineral)</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34.500</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66.000</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57.000</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91%</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65%</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737325">
                <a:tc>
                  <a:txBody>
                    <a:bodyPr/>
                    <a:lstStyle/>
                    <a:p>
                      <a:pPr indent="0" lvl="0" marL="0" rtl="0" algn="ctr">
                        <a:spcBef>
                          <a:spcPts val="0"/>
                        </a:spcBef>
                        <a:spcAft>
                          <a:spcPts val="0"/>
                        </a:spcAft>
                        <a:buNone/>
                      </a:pPr>
                      <a:r>
                        <a:rPr lang="en-US" sz="2500">
                          <a:solidFill>
                            <a:schemeClr val="lt1"/>
                          </a:solidFill>
                        </a:rPr>
                        <a:t>Opsi 2</a:t>
                      </a:r>
                      <a:endParaRPr sz="2500">
                        <a:solidFill>
                          <a:schemeClr val="lt1"/>
                        </a:solidFill>
                      </a:endParaRPr>
                    </a:p>
                    <a:p>
                      <a:pPr indent="0" lvl="0" marL="0" rtl="0" algn="ctr">
                        <a:spcBef>
                          <a:spcPts val="0"/>
                        </a:spcBef>
                        <a:spcAft>
                          <a:spcPts val="0"/>
                        </a:spcAft>
                        <a:buNone/>
                      </a:pPr>
                      <a:r>
                        <a:rPr lang="en-US" sz="2500">
                          <a:solidFill>
                            <a:schemeClr val="lt1"/>
                          </a:solidFill>
                        </a:rPr>
                        <a:t>(1 sate kulit + 1 sate dada + 1 enoki +  2 rice + 1 air mineral)</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Clr>
                          <a:schemeClr val="dk1"/>
                        </a:buClr>
                        <a:buSzPts val="1100"/>
                        <a:buFont typeface="Arial"/>
                        <a:buNone/>
                      </a:pPr>
                      <a:r>
                        <a:rPr lang="en-US" sz="2500">
                          <a:solidFill>
                            <a:schemeClr val="lt1"/>
                          </a:solidFill>
                        </a:rPr>
                        <a:t>34.500</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Clr>
                          <a:schemeClr val="dk1"/>
                        </a:buClr>
                        <a:buSzPts val="1100"/>
                        <a:buFont typeface="Arial"/>
                        <a:buNone/>
                      </a:pPr>
                      <a:r>
                        <a:rPr lang="en-US" sz="2500">
                          <a:solidFill>
                            <a:schemeClr val="lt1"/>
                          </a:solidFill>
                        </a:rPr>
                        <a:t>66.</a:t>
                      </a:r>
                      <a:r>
                        <a:rPr lang="en-US" sz="2500">
                          <a:solidFill>
                            <a:schemeClr val="lt1"/>
                          </a:solidFill>
                        </a:rPr>
                        <a:t>000</a:t>
                      </a:r>
                      <a:endParaRPr sz="2500">
                        <a:solidFill>
                          <a:schemeClr val="lt1"/>
                        </a:solidFill>
                      </a:endParaRPr>
                    </a:p>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Clr>
                          <a:schemeClr val="dk1"/>
                        </a:buClr>
                        <a:buSzPts val="1100"/>
                        <a:buFont typeface="Arial"/>
                        <a:buNone/>
                      </a:pPr>
                      <a:r>
                        <a:rPr lang="en-US" sz="2500">
                          <a:solidFill>
                            <a:schemeClr val="lt1"/>
                          </a:solidFill>
                        </a:rPr>
                        <a:t>57.000</a:t>
                      </a:r>
                      <a:endParaRPr sz="2500">
                        <a:solidFill>
                          <a:schemeClr val="lt1"/>
                        </a:solidFill>
                      </a:endParaRPr>
                    </a:p>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91%</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65%</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737325">
                <a:tc>
                  <a:txBody>
                    <a:bodyPr/>
                    <a:lstStyle/>
                    <a:p>
                      <a:pPr indent="0" lvl="0" marL="0" rtl="0" algn="ctr">
                        <a:spcBef>
                          <a:spcPts val="0"/>
                        </a:spcBef>
                        <a:spcAft>
                          <a:spcPts val="0"/>
                        </a:spcAft>
                        <a:buNone/>
                      </a:pPr>
                      <a:r>
                        <a:rPr lang="en-US" sz="2500">
                          <a:solidFill>
                            <a:schemeClr val="lt1"/>
                          </a:solidFill>
                        </a:rPr>
                        <a:t>Opsi 3</a:t>
                      </a:r>
                      <a:endParaRPr sz="2500">
                        <a:solidFill>
                          <a:schemeClr val="lt1"/>
                        </a:solidFill>
                      </a:endParaRPr>
                    </a:p>
                    <a:p>
                      <a:pPr indent="0" lvl="0" marL="0" rtl="0" algn="ctr">
                        <a:spcBef>
                          <a:spcPts val="0"/>
                        </a:spcBef>
                        <a:spcAft>
                          <a:spcPts val="0"/>
                        </a:spcAft>
                        <a:buNone/>
                      </a:pPr>
                      <a:r>
                        <a:rPr lang="en-US" sz="2500">
                          <a:solidFill>
                            <a:schemeClr val="lt1"/>
                          </a:solidFill>
                        </a:rPr>
                        <a:t>(1 sate dada + 1 sate paha + 1 enoki + 2 rice + 1 air mineral)</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Clr>
                          <a:schemeClr val="dk1"/>
                        </a:buClr>
                        <a:buSzPts val="1100"/>
                        <a:buFont typeface="Arial"/>
                        <a:buNone/>
                      </a:pPr>
                      <a:r>
                        <a:rPr lang="en-US" sz="2500">
                          <a:solidFill>
                            <a:schemeClr val="lt1"/>
                          </a:solidFill>
                        </a:rPr>
                        <a:t>34.500</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Clr>
                          <a:schemeClr val="dk1"/>
                        </a:buClr>
                        <a:buSzPts val="1100"/>
                        <a:buFont typeface="Arial"/>
                        <a:buNone/>
                      </a:pPr>
                      <a:r>
                        <a:rPr lang="en-US" sz="2500">
                          <a:solidFill>
                            <a:schemeClr val="lt1"/>
                          </a:solidFill>
                        </a:rPr>
                        <a:t>66.</a:t>
                      </a:r>
                      <a:r>
                        <a:rPr lang="en-US" sz="2500">
                          <a:solidFill>
                            <a:schemeClr val="lt1"/>
                          </a:solidFill>
                        </a:rPr>
                        <a:t>000</a:t>
                      </a:r>
                      <a:endParaRPr sz="2500">
                        <a:solidFill>
                          <a:schemeClr val="lt1"/>
                        </a:solidFill>
                      </a:endParaRPr>
                    </a:p>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Clr>
                          <a:schemeClr val="dk1"/>
                        </a:buClr>
                        <a:buSzPts val="1100"/>
                        <a:buFont typeface="Arial"/>
                        <a:buNone/>
                      </a:pPr>
                      <a:r>
                        <a:rPr lang="en-US" sz="2500">
                          <a:solidFill>
                            <a:schemeClr val="lt1"/>
                          </a:solidFill>
                        </a:rPr>
                        <a:t>57.000</a:t>
                      </a:r>
                      <a:endParaRPr sz="2500">
                        <a:solidFill>
                          <a:schemeClr val="lt1"/>
                        </a:solidFill>
                      </a:endParaRPr>
                    </a:p>
                    <a:p>
                      <a:pPr indent="0" lvl="0" marL="0" rtl="0" algn="ctr">
                        <a:spcBef>
                          <a:spcPts val="0"/>
                        </a:spcBef>
                        <a:spcAft>
                          <a:spcPts val="0"/>
                        </a:spcAft>
                        <a:buNone/>
                      </a:pPr>
                      <a:r>
                        <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91%</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65%</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r h="737325">
                <a:tc>
                  <a:txBody>
                    <a:bodyPr/>
                    <a:lstStyle/>
                    <a:p>
                      <a:pPr indent="0" lvl="0" marL="0" rtl="0" algn="ctr">
                        <a:spcBef>
                          <a:spcPts val="0"/>
                        </a:spcBef>
                        <a:spcAft>
                          <a:spcPts val="0"/>
                        </a:spcAft>
                        <a:buNone/>
                      </a:pPr>
                      <a:r>
                        <a:rPr lang="en-US" sz="2500">
                          <a:solidFill>
                            <a:schemeClr val="lt1"/>
                          </a:solidFill>
                        </a:rPr>
                        <a:t>Opsi 4 </a:t>
                      </a:r>
                      <a:endParaRPr sz="2500">
                        <a:solidFill>
                          <a:schemeClr val="lt1"/>
                        </a:solidFill>
                      </a:endParaRPr>
                    </a:p>
                    <a:p>
                      <a:pPr indent="0" lvl="0" marL="0" rtl="0" algn="ctr">
                        <a:spcBef>
                          <a:spcPts val="0"/>
                        </a:spcBef>
                        <a:spcAft>
                          <a:spcPts val="0"/>
                        </a:spcAft>
                        <a:buNone/>
                      </a:pPr>
                      <a:r>
                        <a:rPr lang="en-US" sz="2500">
                          <a:solidFill>
                            <a:schemeClr val="lt1"/>
                          </a:solidFill>
                        </a:rPr>
                        <a:t>( 2 sate kulit + 1 sate paha + 1 enoki + 2 rice + 2 air mineral)</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46.000</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85.000</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76.000</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85%</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lang="en-US" sz="2500">
                          <a:solidFill>
                            <a:schemeClr val="lt1"/>
                          </a:solidFill>
                        </a:rPr>
                        <a:t>65%</a:t>
                      </a:r>
                      <a:endParaRPr sz="25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C78D8"/>
                    </a:solidFill>
                  </a:tcPr>
                </a:tc>
              </a:tr>
            </a:tbl>
          </a:graphicData>
        </a:graphic>
      </p:graphicFrame>
      <p:sp>
        <p:nvSpPr>
          <p:cNvPr id="724" name="Google Shape;724;g1434035f32b_0_25"/>
          <p:cNvSpPr txBox="1"/>
          <p:nvPr/>
        </p:nvSpPr>
        <p:spPr>
          <a:xfrm>
            <a:off x="952500" y="7696325"/>
            <a:ext cx="10008000" cy="1108200"/>
          </a:xfrm>
          <a:prstGeom prst="rect">
            <a:avLst/>
          </a:prstGeom>
          <a:solidFill>
            <a:srgbClr val="F9C041"/>
          </a:solidFill>
          <a:ln>
            <a:noFill/>
          </a:ln>
        </p:spPr>
        <p:txBody>
          <a:bodyPr anchorCtr="0" anchor="t" bIns="91425" lIns="91425" spcFirstLastPara="1" rIns="91425" wrap="square" tIns="91425">
            <a:spAutoFit/>
          </a:bodyPr>
          <a:lstStyle/>
          <a:p>
            <a:pPr indent="-419100" lvl="0" marL="457200" rtl="0" algn="l">
              <a:spcBef>
                <a:spcPts val="0"/>
              </a:spcBef>
              <a:spcAft>
                <a:spcPts val="0"/>
              </a:spcAft>
              <a:buSzPts val="3000"/>
              <a:buChar char="●"/>
            </a:pPr>
            <a:r>
              <a:rPr lang="en-US" sz="3000"/>
              <a:t>Opsi di atas diambil atas pertimbangan insight sebelumnya. mengenai data sales per menu. </a:t>
            </a:r>
            <a:endParaRPr sz="3000"/>
          </a:p>
        </p:txBody>
      </p:sp>
      <p:sp>
        <p:nvSpPr>
          <p:cNvPr id="725" name="Google Shape;725;g1434035f32b_0_25"/>
          <p:cNvSpPr txBox="1"/>
          <p:nvPr/>
        </p:nvSpPr>
        <p:spPr>
          <a:xfrm>
            <a:off x="3565075" y="275625"/>
            <a:ext cx="10534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rPr>
              <a:t>Rekomendasi Opsi Bundling Menu </a:t>
            </a:r>
            <a:endParaRPr b="1" sz="4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729" name="Shape 729"/>
        <p:cNvGrpSpPr/>
        <p:nvPr/>
      </p:nvGrpSpPr>
      <p:grpSpPr>
        <a:xfrm>
          <a:off x="0" y="0"/>
          <a:ext cx="0" cy="0"/>
          <a:chOff x="0" y="0"/>
          <a:chExt cx="0" cy="0"/>
        </a:xfrm>
      </p:grpSpPr>
      <p:sp>
        <p:nvSpPr>
          <p:cNvPr id="730" name="Google Shape;730;g1434035f32b_0_30"/>
          <p:cNvSpPr txBox="1"/>
          <p:nvPr/>
        </p:nvSpPr>
        <p:spPr>
          <a:xfrm>
            <a:off x="5478125" y="768425"/>
            <a:ext cx="8056200" cy="80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000">
                <a:solidFill>
                  <a:schemeClr val="lt1"/>
                </a:solidFill>
              </a:rPr>
              <a:t>Potensi Promo Lainnya</a:t>
            </a:r>
            <a:endParaRPr b="1" sz="4000">
              <a:solidFill>
                <a:schemeClr val="lt1"/>
              </a:solidFill>
            </a:endParaRPr>
          </a:p>
        </p:txBody>
      </p:sp>
      <p:sp>
        <p:nvSpPr>
          <p:cNvPr id="731" name="Google Shape;731;g1434035f32b_0_30"/>
          <p:cNvSpPr txBox="1"/>
          <p:nvPr/>
        </p:nvSpPr>
        <p:spPr>
          <a:xfrm>
            <a:off x="1288975" y="2478800"/>
            <a:ext cx="65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732" name="Google Shape;732;g1434035f32b_0_30"/>
          <p:cNvSpPr txBox="1"/>
          <p:nvPr/>
        </p:nvSpPr>
        <p:spPr>
          <a:xfrm>
            <a:off x="2965375" y="3067550"/>
            <a:ext cx="5998800" cy="1708500"/>
          </a:xfrm>
          <a:prstGeom prst="rect">
            <a:avLst/>
          </a:prstGeom>
          <a:solidFill>
            <a:srgbClr val="F1C024"/>
          </a:solid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SzPts val="3000"/>
              <a:buChar char="❖"/>
            </a:pPr>
            <a:r>
              <a:rPr b="1" lang="en-US" sz="3000"/>
              <a:t>Minimal pembelian 50 ribu  free 1 lychee ocha (untuk boost sales lychee ocha)</a:t>
            </a:r>
            <a:endParaRPr b="1" sz="3000"/>
          </a:p>
        </p:txBody>
      </p:sp>
      <p:sp>
        <p:nvSpPr>
          <p:cNvPr id="733" name="Google Shape;733;g1434035f32b_0_30"/>
          <p:cNvSpPr txBox="1"/>
          <p:nvPr/>
        </p:nvSpPr>
        <p:spPr>
          <a:xfrm>
            <a:off x="10147900" y="6064900"/>
            <a:ext cx="5998800" cy="1177500"/>
          </a:xfrm>
          <a:prstGeom prst="rect">
            <a:avLst/>
          </a:prstGeom>
          <a:solidFill>
            <a:srgbClr val="F1C024"/>
          </a:solid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SzPts val="3000"/>
              <a:buChar char="❖"/>
            </a:pPr>
            <a:r>
              <a:rPr b="1" lang="en-US" sz="3000"/>
              <a:t>Promo happy hour di jam 19.00 atau di awal opening</a:t>
            </a:r>
            <a:endParaRPr b="1" sz="3000"/>
          </a:p>
        </p:txBody>
      </p:sp>
      <p:sp>
        <p:nvSpPr>
          <p:cNvPr id="734" name="Google Shape;734;g1434035f32b_0_30"/>
          <p:cNvSpPr txBox="1"/>
          <p:nvPr/>
        </p:nvSpPr>
        <p:spPr>
          <a:xfrm>
            <a:off x="2953000" y="6064900"/>
            <a:ext cx="5998800" cy="1177500"/>
          </a:xfrm>
          <a:prstGeom prst="rect">
            <a:avLst/>
          </a:prstGeom>
          <a:solidFill>
            <a:srgbClr val="F1C024"/>
          </a:solid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SzPts val="3000"/>
              <a:buChar char="❖"/>
            </a:pPr>
            <a:r>
              <a:rPr b="1" lang="en-US" sz="3000"/>
              <a:t>Jam operasional bisa dimulai </a:t>
            </a:r>
            <a:endParaRPr b="1" sz="3000"/>
          </a:p>
          <a:p>
            <a:pPr indent="0" lvl="0" marL="0" rtl="0" algn="l">
              <a:lnSpc>
                <a:spcPct val="115000"/>
              </a:lnSpc>
              <a:spcBef>
                <a:spcPts val="0"/>
              </a:spcBef>
              <a:spcAft>
                <a:spcPts val="0"/>
              </a:spcAft>
              <a:buNone/>
            </a:pPr>
            <a:r>
              <a:rPr b="1" lang="en-US" sz="3000"/>
              <a:t>    lebih awal (jam 18.00)</a:t>
            </a:r>
            <a:endParaRPr b="1" sz="3000"/>
          </a:p>
        </p:txBody>
      </p:sp>
      <p:sp>
        <p:nvSpPr>
          <p:cNvPr id="735" name="Google Shape;735;g1434035f32b_0_30"/>
          <p:cNvSpPr txBox="1"/>
          <p:nvPr/>
        </p:nvSpPr>
        <p:spPr>
          <a:xfrm>
            <a:off x="10147900" y="3067550"/>
            <a:ext cx="5998800" cy="1708500"/>
          </a:xfrm>
          <a:prstGeom prst="rect">
            <a:avLst/>
          </a:prstGeom>
          <a:solidFill>
            <a:srgbClr val="F1C024"/>
          </a:solid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SzPts val="3000"/>
              <a:buChar char="❖"/>
            </a:pPr>
            <a:r>
              <a:rPr b="1" lang="en-US" sz="3000"/>
              <a:t>Kerjasama dengan merchant</a:t>
            </a:r>
            <a:endParaRPr b="1" sz="3000"/>
          </a:p>
          <a:p>
            <a:pPr indent="0" lvl="0" marL="457200" rtl="0" algn="l">
              <a:lnSpc>
                <a:spcPct val="115000"/>
              </a:lnSpc>
              <a:spcBef>
                <a:spcPts val="0"/>
              </a:spcBef>
              <a:spcAft>
                <a:spcPts val="0"/>
              </a:spcAft>
              <a:buNone/>
            </a:pPr>
            <a:r>
              <a:rPr b="1" lang="en-US" sz="3000"/>
              <a:t>payment online dengan </a:t>
            </a:r>
            <a:endParaRPr b="1" sz="3000"/>
          </a:p>
          <a:p>
            <a:pPr indent="0" lvl="0" marL="457200" rtl="0" algn="l">
              <a:lnSpc>
                <a:spcPct val="115000"/>
              </a:lnSpc>
              <a:spcBef>
                <a:spcPts val="0"/>
              </a:spcBef>
              <a:spcAft>
                <a:spcPts val="0"/>
              </a:spcAft>
              <a:buNone/>
            </a:pPr>
            <a:r>
              <a:rPr b="1" lang="en-US" sz="3000"/>
              <a:t>mekanisme cashback</a:t>
            </a:r>
            <a:endParaRPr b="1" sz="3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739" name="Shape 739"/>
        <p:cNvGrpSpPr/>
        <p:nvPr/>
      </p:nvGrpSpPr>
      <p:grpSpPr>
        <a:xfrm>
          <a:off x="0" y="0"/>
          <a:ext cx="0" cy="0"/>
          <a:chOff x="0" y="0"/>
          <a:chExt cx="0" cy="0"/>
        </a:xfrm>
      </p:grpSpPr>
      <p:sp>
        <p:nvSpPr>
          <p:cNvPr id="740" name="Google Shape;740;g14351a196d3_1_11"/>
          <p:cNvSpPr/>
          <p:nvPr/>
        </p:nvSpPr>
        <p:spPr>
          <a:xfrm>
            <a:off x="14576274" y="-75"/>
            <a:ext cx="3710597"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pic>
        <p:nvPicPr>
          <p:cNvPr id="741" name="Google Shape;741;g14351a196d3_1_11"/>
          <p:cNvPicPr preferRelativeResize="0"/>
          <p:nvPr/>
        </p:nvPicPr>
        <p:blipFill rotWithShape="1">
          <a:blip r:embed="rId3">
            <a:alphaModFix amt="66000"/>
          </a:blip>
          <a:srcRect b="0" l="0" r="0" t="0"/>
          <a:stretch/>
        </p:blipFill>
        <p:spPr>
          <a:xfrm rot="-5400000">
            <a:off x="-2053101" y="-2080906"/>
            <a:ext cx="5482085" cy="5482084"/>
          </a:xfrm>
          <a:prstGeom prst="rect">
            <a:avLst/>
          </a:prstGeom>
          <a:noFill/>
          <a:ln>
            <a:noFill/>
          </a:ln>
        </p:spPr>
      </p:pic>
      <p:sp>
        <p:nvSpPr>
          <p:cNvPr id="742" name="Google Shape;742;g14351a196d3_1_11"/>
          <p:cNvSpPr/>
          <p:nvPr/>
        </p:nvSpPr>
        <p:spPr>
          <a:xfrm>
            <a:off x="16150231" y="37604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sp>
        <p:nvSpPr>
          <p:cNvPr id="743" name="Google Shape;743;g14351a196d3_1_11"/>
          <p:cNvSpPr txBox="1"/>
          <p:nvPr/>
        </p:nvSpPr>
        <p:spPr>
          <a:xfrm>
            <a:off x="2675725" y="771375"/>
            <a:ext cx="9747300" cy="800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b="1" lang="en-US" sz="4000">
                <a:solidFill>
                  <a:schemeClr val="lt1"/>
                </a:solidFill>
              </a:rPr>
              <a:t>Service Recommendation</a:t>
            </a:r>
            <a:endParaRPr b="1" sz="1100"/>
          </a:p>
        </p:txBody>
      </p:sp>
      <p:pic>
        <p:nvPicPr>
          <p:cNvPr id="744" name="Google Shape;744;g14351a196d3_1_11"/>
          <p:cNvPicPr preferRelativeResize="0"/>
          <p:nvPr/>
        </p:nvPicPr>
        <p:blipFill>
          <a:blip r:embed="rId4">
            <a:alphaModFix/>
          </a:blip>
          <a:stretch>
            <a:fillRect/>
          </a:stretch>
        </p:blipFill>
        <p:spPr>
          <a:xfrm>
            <a:off x="14847275" y="1008100"/>
            <a:ext cx="3168600" cy="3168600"/>
          </a:xfrm>
          <a:prstGeom prst="rect">
            <a:avLst/>
          </a:prstGeom>
          <a:noFill/>
          <a:ln>
            <a:noFill/>
          </a:ln>
        </p:spPr>
      </p:pic>
      <p:pic>
        <p:nvPicPr>
          <p:cNvPr id="745" name="Google Shape;745;g14351a196d3_1_11"/>
          <p:cNvPicPr preferRelativeResize="0"/>
          <p:nvPr/>
        </p:nvPicPr>
        <p:blipFill>
          <a:blip r:embed="rId5">
            <a:alphaModFix/>
          </a:blip>
          <a:stretch>
            <a:fillRect/>
          </a:stretch>
        </p:blipFill>
        <p:spPr>
          <a:xfrm>
            <a:off x="14696225" y="5170700"/>
            <a:ext cx="3591775" cy="3591775"/>
          </a:xfrm>
          <a:prstGeom prst="rect">
            <a:avLst/>
          </a:prstGeom>
          <a:noFill/>
          <a:ln>
            <a:noFill/>
          </a:ln>
        </p:spPr>
      </p:pic>
      <p:sp>
        <p:nvSpPr>
          <p:cNvPr id="746" name="Google Shape;746;g14351a196d3_1_11"/>
          <p:cNvSpPr/>
          <p:nvPr/>
        </p:nvSpPr>
        <p:spPr>
          <a:xfrm>
            <a:off x="969075" y="2319575"/>
            <a:ext cx="13123865" cy="2990517"/>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g14351a196d3_1_11"/>
          <p:cNvSpPr txBox="1"/>
          <p:nvPr/>
        </p:nvSpPr>
        <p:spPr>
          <a:xfrm>
            <a:off x="1449054" y="2670675"/>
            <a:ext cx="8666100" cy="2464200"/>
          </a:xfrm>
          <a:prstGeom prst="rect">
            <a:avLst/>
          </a:prstGeom>
          <a:noFill/>
          <a:ln>
            <a:noFill/>
          </a:ln>
        </p:spPr>
        <p:txBody>
          <a:bodyPr anchorCtr="0" anchor="t" bIns="0" lIns="0" spcFirstLastPara="1" rIns="0" wrap="square" tIns="0">
            <a:spAutoFit/>
          </a:bodyPr>
          <a:lstStyle/>
          <a:p>
            <a:pPr indent="-382587" lvl="0" marL="457200" marR="0" rtl="0" algn="l">
              <a:lnSpc>
                <a:spcPct val="140036"/>
              </a:lnSpc>
              <a:spcBef>
                <a:spcPts val="0"/>
              </a:spcBef>
              <a:spcAft>
                <a:spcPts val="0"/>
              </a:spcAft>
              <a:buSzPts val="2425"/>
              <a:buFont typeface="DM Sans"/>
              <a:buChar char="❏"/>
            </a:pPr>
            <a:r>
              <a:rPr b="1" lang="en-US" sz="2425">
                <a:latin typeface="DM Sans"/>
                <a:ea typeface="DM Sans"/>
                <a:cs typeface="DM Sans"/>
                <a:sym typeface="DM Sans"/>
              </a:rPr>
              <a:t>Dari insight yang kami peroleh, traffic transaction yang ramai berada di pukul 20.00. Dimungkinkan untuk menambah jumlah manpower pada saat weekend, agar</a:t>
            </a:r>
            <a:endParaRPr b="1" sz="2425">
              <a:latin typeface="DM Sans"/>
              <a:ea typeface="DM Sans"/>
              <a:cs typeface="DM Sans"/>
              <a:sym typeface="DM Sans"/>
            </a:endParaRPr>
          </a:p>
          <a:p>
            <a:pPr indent="0" lvl="0" marL="457200" marR="0" rtl="0" algn="l">
              <a:lnSpc>
                <a:spcPct val="140036"/>
              </a:lnSpc>
              <a:spcBef>
                <a:spcPts val="0"/>
              </a:spcBef>
              <a:spcAft>
                <a:spcPts val="0"/>
              </a:spcAft>
              <a:buNone/>
            </a:pPr>
            <a:r>
              <a:rPr b="1" lang="en-US" sz="2425">
                <a:latin typeface="DM Sans"/>
                <a:ea typeface="DM Sans"/>
                <a:cs typeface="DM Sans"/>
                <a:sym typeface="DM Sans"/>
              </a:rPr>
              <a:t>semua customer terlayani dengan baik dan cepat.</a:t>
            </a:r>
            <a:endParaRPr b="1" sz="24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25"/>
              <a:buFont typeface="Arial"/>
              <a:buNone/>
            </a:pPr>
            <a:r>
              <a:t/>
            </a:r>
            <a:endParaRPr b="1" sz="2425">
              <a:latin typeface="DM Sans"/>
              <a:ea typeface="DM Sans"/>
              <a:cs typeface="DM Sans"/>
              <a:sym typeface="DM Sans"/>
            </a:endParaRPr>
          </a:p>
        </p:txBody>
      </p:sp>
      <p:sp>
        <p:nvSpPr>
          <p:cNvPr id="748" name="Google Shape;748;g14351a196d3_1_11"/>
          <p:cNvSpPr/>
          <p:nvPr/>
        </p:nvSpPr>
        <p:spPr>
          <a:xfrm>
            <a:off x="969075" y="6211800"/>
            <a:ext cx="13123865" cy="2990517"/>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14351a196d3_1_11"/>
          <p:cNvSpPr txBox="1"/>
          <p:nvPr/>
        </p:nvSpPr>
        <p:spPr>
          <a:xfrm>
            <a:off x="1372849" y="6562900"/>
            <a:ext cx="11934300" cy="1941300"/>
          </a:xfrm>
          <a:prstGeom prst="rect">
            <a:avLst/>
          </a:prstGeom>
          <a:noFill/>
          <a:ln>
            <a:noFill/>
          </a:ln>
        </p:spPr>
        <p:txBody>
          <a:bodyPr anchorCtr="0" anchor="t" bIns="0" lIns="0" spcFirstLastPara="1" rIns="0" wrap="square" tIns="0">
            <a:spAutoFit/>
          </a:bodyPr>
          <a:lstStyle/>
          <a:p>
            <a:pPr indent="-382587" lvl="0" marL="457200" marR="0" rtl="0" algn="l">
              <a:lnSpc>
                <a:spcPct val="140036"/>
              </a:lnSpc>
              <a:spcBef>
                <a:spcPts val="0"/>
              </a:spcBef>
              <a:spcAft>
                <a:spcPts val="0"/>
              </a:spcAft>
              <a:buSzPts val="2425"/>
              <a:buFont typeface="DM Sans"/>
              <a:buChar char="❏"/>
            </a:pPr>
            <a:r>
              <a:rPr b="1" lang="en-US" sz="2425">
                <a:latin typeface="DM Sans"/>
                <a:ea typeface="DM Sans"/>
                <a:cs typeface="DM Sans"/>
                <a:sym typeface="DM Sans"/>
              </a:rPr>
              <a:t>Observasi untuk feedback customer (bisa di platform google review). Meminta customer untuk review agar bisa mendapatkan trust/kepercayaan customer. </a:t>
            </a:r>
            <a:endParaRPr b="1" sz="24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25"/>
              <a:buFont typeface="Arial"/>
              <a:buNone/>
            </a:pPr>
            <a:r>
              <a:t/>
            </a:r>
            <a:endParaRPr b="1" sz="2425">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753" name="Shape 753"/>
        <p:cNvGrpSpPr/>
        <p:nvPr/>
      </p:nvGrpSpPr>
      <p:grpSpPr>
        <a:xfrm>
          <a:off x="0" y="0"/>
          <a:ext cx="0" cy="0"/>
          <a:chOff x="0" y="0"/>
          <a:chExt cx="0" cy="0"/>
        </a:xfrm>
      </p:grpSpPr>
      <p:sp>
        <p:nvSpPr>
          <p:cNvPr id="754" name="Google Shape;754;g1435507ebe8_1_0"/>
          <p:cNvSpPr/>
          <p:nvPr/>
        </p:nvSpPr>
        <p:spPr>
          <a:xfrm>
            <a:off x="14799349" y="-75"/>
            <a:ext cx="3710597"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pic>
        <p:nvPicPr>
          <p:cNvPr id="755" name="Google Shape;755;g1435507ebe8_1_0"/>
          <p:cNvPicPr preferRelativeResize="0"/>
          <p:nvPr/>
        </p:nvPicPr>
        <p:blipFill rotWithShape="1">
          <a:blip r:embed="rId3">
            <a:alphaModFix amt="66000"/>
          </a:blip>
          <a:srcRect b="0" l="0" r="0" t="0"/>
          <a:stretch/>
        </p:blipFill>
        <p:spPr>
          <a:xfrm rot="-5400000">
            <a:off x="-2053101" y="-2080906"/>
            <a:ext cx="5482085" cy="5482084"/>
          </a:xfrm>
          <a:prstGeom prst="rect">
            <a:avLst/>
          </a:prstGeom>
          <a:noFill/>
          <a:ln>
            <a:noFill/>
          </a:ln>
        </p:spPr>
      </p:pic>
      <p:sp>
        <p:nvSpPr>
          <p:cNvPr id="756" name="Google Shape;756;g1435507ebe8_1_0"/>
          <p:cNvSpPr/>
          <p:nvPr/>
        </p:nvSpPr>
        <p:spPr>
          <a:xfrm>
            <a:off x="16150231" y="3760480"/>
            <a:ext cx="1728107" cy="2766055"/>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sp>
        <p:nvSpPr>
          <p:cNvPr id="757" name="Google Shape;757;g1435507ebe8_1_0"/>
          <p:cNvSpPr txBox="1"/>
          <p:nvPr/>
        </p:nvSpPr>
        <p:spPr>
          <a:xfrm>
            <a:off x="2606550" y="1008100"/>
            <a:ext cx="10002000" cy="800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b="1" lang="en-US" sz="4000">
                <a:solidFill>
                  <a:schemeClr val="lt1"/>
                </a:solidFill>
              </a:rPr>
              <a:t>Social Media For Engagement</a:t>
            </a:r>
            <a:endParaRPr b="1" sz="4000"/>
          </a:p>
        </p:txBody>
      </p:sp>
      <p:pic>
        <p:nvPicPr>
          <p:cNvPr id="758" name="Google Shape;758;g1435507ebe8_1_0"/>
          <p:cNvPicPr preferRelativeResize="0"/>
          <p:nvPr/>
        </p:nvPicPr>
        <p:blipFill>
          <a:blip r:embed="rId4">
            <a:alphaModFix/>
          </a:blip>
          <a:stretch>
            <a:fillRect/>
          </a:stretch>
        </p:blipFill>
        <p:spPr>
          <a:xfrm>
            <a:off x="14696225" y="5758450"/>
            <a:ext cx="3591775" cy="3591775"/>
          </a:xfrm>
          <a:prstGeom prst="rect">
            <a:avLst/>
          </a:prstGeom>
          <a:noFill/>
          <a:ln>
            <a:noFill/>
          </a:ln>
        </p:spPr>
      </p:pic>
      <p:sp>
        <p:nvSpPr>
          <p:cNvPr id="759" name="Google Shape;759;g1435507ebe8_1_0"/>
          <p:cNvSpPr/>
          <p:nvPr/>
        </p:nvSpPr>
        <p:spPr>
          <a:xfrm>
            <a:off x="1578900" y="2248675"/>
            <a:ext cx="12256067" cy="3509771"/>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1435507ebe8_1_0"/>
          <p:cNvSpPr txBox="1"/>
          <p:nvPr/>
        </p:nvSpPr>
        <p:spPr>
          <a:xfrm>
            <a:off x="1731612" y="2532899"/>
            <a:ext cx="11473200" cy="1941300"/>
          </a:xfrm>
          <a:prstGeom prst="rect">
            <a:avLst/>
          </a:prstGeom>
          <a:noFill/>
          <a:ln>
            <a:noFill/>
          </a:ln>
        </p:spPr>
        <p:txBody>
          <a:bodyPr anchorCtr="0" anchor="t" bIns="0" lIns="0" spcFirstLastPara="1" rIns="0" wrap="square" tIns="0">
            <a:spAutoFit/>
          </a:bodyPr>
          <a:lstStyle/>
          <a:p>
            <a:pPr indent="-382587" lvl="0" marL="457200" marR="0" rtl="0" algn="l">
              <a:lnSpc>
                <a:spcPct val="140036"/>
              </a:lnSpc>
              <a:spcBef>
                <a:spcPts val="0"/>
              </a:spcBef>
              <a:spcAft>
                <a:spcPts val="0"/>
              </a:spcAft>
              <a:buSzPts val="2425"/>
              <a:buFont typeface="DM Sans"/>
              <a:buChar char="❏"/>
            </a:pPr>
            <a:r>
              <a:rPr b="1" lang="en-US" sz="2425">
                <a:latin typeface="DM Sans"/>
                <a:ea typeface="DM Sans"/>
                <a:cs typeface="DM Sans"/>
                <a:sym typeface="DM Sans"/>
              </a:rPr>
              <a:t>Dengan tujuan untuk lebih mengenalkan produk dan menarik pengunjung, Instagram merupakan salah satu opsi terbaik untuk menggaet pengunjung dengan memanfaatkan fitur-fitur nya (instagram shop, konten, endorsement, dll)</a:t>
            </a:r>
            <a:endParaRPr b="1" sz="2425">
              <a:latin typeface="DM Sans"/>
              <a:ea typeface="DM Sans"/>
              <a:cs typeface="DM Sans"/>
              <a:sym typeface="DM Sans"/>
            </a:endParaRPr>
          </a:p>
        </p:txBody>
      </p:sp>
      <p:sp>
        <p:nvSpPr>
          <p:cNvPr id="761" name="Google Shape;761;g1435507ebe8_1_0"/>
          <p:cNvSpPr/>
          <p:nvPr/>
        </p:nvSpPr>
        <p:spPr>
          <a:xfrm>
            <a:off x="1547125" y="6228300"/>
            <a:ext cx="12256067" cy="3730934"/>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1435507ebe8_1_0"/>
          <p:cNvSpPr txBox="1"/>
          <p:nvPr/>
        </p:nvSpPr>
        <p:spPr>
          <a:xfrm>
            <a:off x="1868662" y="6352525"/>
            <a:ext cx="11613000" cy="1941300"/>
          </a:xfrm>
          <a:prstGeom prst="rect">
            <a:avLst/>
          </a:prstGeom>
          <a:noFill/>
          <a:ln>
            <a:noFill/>
          </a:ln>
        </p:spPr>
        <p:txBody>
          <a:bodyPr anchorCtr="0" anchor="t" bIns="0" lIns="0" spcFirstLastPara="1" rIns="0" wrap="square" tIns="0">
            <a:spAutoFit/>
          </a:bodyPr>
          <a:lstStyle/>
          <a:p>
            <a:pPr indent="-382587" lvl="0" marL="457200" marR="0" rtl="0" algn="l">
              <a:lnSpc>
                <a:spcPct val="140036"/>
              </a:lnSpc>
              <a:spcBef>
                <a:spcPts val="0"/>
              </a:spcBef>
              <a:spcAft>
                <a:spcPts val="0"/>
              </a:spcAft>
              <a:buSzPts val="2425"/>
              <a:buFont typeface="DM Sans"/>
              <a:buChar char="❏"/>
            </a:pPr>
            <a:r>
              <a:rPr b="1" lang="en-US" sz="2425">
                <a:latin typeface="DM Sans"/>
                <a:ea typeface="DM Sans"/>
                <a:cs typeface="DM Sans"/>
                <a:sym typeface="DM Sans"/>
              </a:rPr>
              <a:t>Mengikuti trend yang sangat pesat di social media Tiktok, membuat Tiktok menjadi salah satu platform terbaik untuk pengenalan produk atau bahkan tempat (konten video, tiktok shop, endorsment, dll)</a:t>
            </a:r>
            <a:endParaRPr b="1" sz="2425">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25"/>
              <a:buFont typeface="Arial"/>
              <a:buNone/>
            </a:pPr>
            <a:r>
              <a:t/>
            </a:r>
            <a:endParaRPr b="1" sz="2425">
              <a:latin typeface="DM Sans"/>
              <a:ea typeface="DM Sans"/>
              <a:cs typeface="DM Sans"/>
              <a:sym typeface="DM Sans"/>
            </a:endParaRPr>
          </a:p>
        </p:txBody>
      </p:sp>
      <p:pic>
        <p:nvPicPr>
          <p:cNvPr id="763" name="Google Shape;763;g1435507ebe8_1_0"/>
          <p:cNvPicPr preferRelativeResize="0"/>
          <p:nvPr/>
        </p:nvPicPr>
        <p:blipFill>
          <a:blip r:embed="rId5">
            <a:alphaModFix/>
          </a:blip>
          <a:stretch>
            <a:fillRect/>
          </a:stretch>
        </p:blipFill>
        <p:spPr>
          <a:xfrm>
            <a:off x="371125" y="3429000"/>
            <a:ext cx="1332375" cy="1351374"/>
          </a:xfrm>
          <a:prstGeom prst="rect">
            <a:avLst/>
          </a:prstGeom>
          <a:noFill/>
          <a:ln>
            <a:noFill/>
          </a:ln>
        </p:spPr>
      </p:pic>
      <p:pic>
        <p:nvPicPr>
          <p:cNvPr id="764" name="Google Shape;764;g1435507ebe8_1_0"/>
          <p:cNvPicPr preferRelativeResize="0"/>
          <p:nvPr/>
        </p:nvPicPr>
        <p:blipFill>
          <a:blip r:embed="rId6">
            <a:alphaModFix/>
          </a:blip>
          <a:stretch>
            <a:fillRect/>
          </a:stretch>
        </p:blipFill>
        <p:spPr>
          <a:xfrm>
            <a:off x="371125" y="7357863"/>
            <a:ext cx="1332374" cy="1332374"/>
          </a:xfrm>
          <a:prstGeom prst="rect">
            <a:avLst/>
          </a:prstGeom>
          <a:noFill/>
          <a:ln>
            <a:noFill/>
          </a:ln>
        </p:spPr>
      </p:pic>
      <p:pic>
        <p:nvPicPr>
          <p:cNvPr id="765" name="Google Shape;765;g1435507ebe8_1_0"/>
          <p:cNvPicPr preferRelativeResize="0"/>
          <p:nvPr/>
        </p:nvPicPr>
        <p:blipFill>
          <a:blip r:embed="rId7">
            <a:alphaModFix/>
          </a:blip>
          <a:stretch>
            <a:fillRect/>
          </a:stretch>
        </p:blipFill>
        <p:spPr>
          <a:xfrm>
            <a:off x="15040238" y="1421975"/>
            <a:ext cx="3228825" cy="3228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769" name="Shape 769"/>
        <p:cNvGrpSpPr/>
        <p:nvPr/>
      </p:nvGrpSpPr>
      <p:grpSpPr>
        <a:xfrm>
          <a:off x="0" y="0"/>
          <a:ext cx="0" cy="0"/>
          <a:chOff x="0" y="0"/>
          <a:chExt cx="0" cy="0"/>
        </a:xfrm>
      </p:grpSpPr>
      <p:sp>
        <p:nvSpPr>
          <p:cNvPr id="770" name="Google Shape;770;g18399e2752b_0_0"/>
          <p:cNvSpPr txBox="1"/>
          <p:nvPr/>
        </p:nvSpPr>
        <p:spPr>
          <a:xfrm>
            <a:off x="6048275" y="941925"/>
            <a:ext cx="6444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000">
                <a:solidFill>
                  <a:schemeClr val="lt1"/>
                </a:solidFill>
              </a:rPr>
              <a:t>Saran </a:t>
            </a:r>
            <a:r>
              <a:rPr lang="en-US" sz="4100">
                <a:solidFill>
                  <a:schemeClr val="lt1"/>
                </a:solidFill>
              </a:rPr>
              <a:t>Lain </a:t>
            </a:r>
            <a:endParaRPr sz="4100">
              <a:solidFill>
                <a:schemeClr val="lt1"/>
              </a:solidFill>
            </a:endParaRPr>
          </a:p>
        </p:txBody>
      </p:sp>
      <p:sp>
        <p:nvSpPr>
          <p:cNvPr id="771" name="Google Shape;771;g18399e2752b_0_0"/>
          <p:cNvSpPr txBox="1"/>
          <p:nvPr/>
        </p:nvSpPr>
        <p:spPr>
          <a:xfrm>
            <a:off x="1983050" y="2443950"/>
            <a:ext cx="6221700" cy="1970100"/>
          </a:xfrm>
          <a:prstGeom prst="rect">
            <a:avLst/>
          </a:prstGeom>
          <a:solidFill>
            <a:srgbClr val="F1C024"/>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900"/>
              <a:t>Untuk nama customer dapat diisi sehingga bisa dilakukan analisa customer segmentation ketika ada promo.</a:t>
            </a:r>
            <a:endParaRPr b="1" sz="2900"/>
          </a:p>
        </p:txBody>
      </p:sp>
      <p:sp>
        <p:nvSpPr>
          <p:cNvPr id="772" name="Google Shape;772;g18399e2752b_0_0"/>
          <p:cNvSpPr txBox="1"/>
          <p:nvPr/>
        </p:nvSpPr>
        <p:spPr>
          <a:xfrm>
            <a:off x="10063000" y="2468725"/>
            <a:ext cx="6221700" cy="2416500"/>
          </a:xfrm>
          <a:prstGeom prst="rect">
            <a:avLst/>
          </a:prstGeom>
          <a:solidFill>
            <a:srgbClr val="F1C024"/>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900"/>
              <a:t>Metode pembayaran Qris dapat ditulis per transaksi menggunakan  Qris apa, sehingga dapat dilakukan partnership dengan pihak bank atau e-wallet.</a:t>
            </a:r>
            <a:endParaRPr b="1" sz="2900"/>
          </a:p>
        </p:txBody>
      </p:sp>
      <p:sp>
        <p:nvSpPr>
          <p:cNvPr id="773" name="Google Shape;773;g18399e2752b_0_0"/>
          <p:cNvSpPr txBox="1"/>
          <p:nvPr/>
        </p:nvSpPr>
        <p:spPr>
          <a:xfrm>
            <a:off x="1983050" y="6180525"/>
            <a:ext cx="6221700" cy="1523700"/>
          </a:xfrm>
          <a:prstGeom prst="rect">
            <a:avLst/>
          </a:prstGeom>
          <a:solidFill>
            <a:srgbClr val="F1C024"/>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900"/>
              <a:t>Setiap void bill dapat dicatat alasannya sehingga memudahkan ketika audit.</a:t>
            </a:r>
            <a:endParaRPr b="1" sz="2900"/>
          </a:p>
        </p:txBody>
      </p:sp>
      <p:sp>
        <p:nvSpPr>
          <p:cNvPr id="774" name="Google Shape;774;g18399e2752b_0_0"/>
          <p:cNvSpPr txBox="1"/>
          <p:nvPr/>
        </p:nvSpPr>
        <p:spPr>
          <a:xfrm>
            <a:off x="10063000" y="6180525"/>
            <a:ext cx="6221700" cy="1970100"/>
          </a:xfrm>
          <a:prstGeom prst="rect">
            <a:avLst/>
          </a:prstGeom>
          <a:solidFill>
            <a:srgbClr val="F1C024"/>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2900"/>
              <a:t>Perlu didata untuk customer yang datang berada di radius berapa meter untuk memudahkan ketika ingin membuka cabang baru.</a:t>
            </a:r>
            <a:endParaRPr b="1" sz="29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778" name="Shape 778"/>
        <p:cNvGrpSpPr/>
        <p:nvPr/>
      </p:nvGrpSpPr>
      <p:grpSpPr>
        <a:xfrm>
          <a:off x="0" y="0"/>
          <a:ext cx="0" cy="0"/>
          <a:chOff x="0" y="0"/>
          <a:chExt cx="0" cy="0"/>
        </a:xfrm>
      </p:grpSpPr>
      <p:sp>
        <p:nvSpPr>
          <p:cNvPr id="779" name="Google Shape;779;g1421ab0be77_0_30"/>
          <p:cNvSpPr/>
          <p:nvPr/>
        </p:nvSpPr>
        <p:spPr>
          <a:xfrm>
            <a:off x="1028700" y="976187"/>
            <a:ext cx="16245667" cy="7606156"/>
          </a:xfrm>
          <a:custGeom>
            <a:rect b="b" l="l" r="r" t="t"/>
            <a:pathLst>
              <a:path extrusionOk="0" h="9304166" w="19872376">
                <a:moveTo>
                  <a:pt x="0" y="0"/>
                </a:moveTo>
                <a:lnTo>
                  <a:pt x="0" y="9304166"/>
                </a:lnTo>
                <a:lnTo>
                  <a:pt x="19872376" y="9304166"/>
                </a:lnTo>
                <a:lnTo>
                  <a:pt x="19872376" y="0"/>
                </a:lnTo>
                <a:lnTo>
                  <a:pt x="0" y="0"/>
                </a:lnTo>
                <a:close/>
                <a:moveTo>
                  <a:pt x="19811417" y="9243206"/>
                </a:moveTo>
                <a:lnTo>
                  <a:pt x="59690" y="9243206"/>
                </a:lnTo>
                <a:lnTo>
                  <a:pt x="59690" y="59690"/>
                </a:lnTo>
                <a:lnTo>
                  <a:pt x="19811417" y="59690"/>
                </a:lnTo>
                <a:lnTo>
                  <a:pt x="19811417" y="9243206"/>
                </a:lnTo>
                <a:close/>
              </a:path>
            </a:pathLst>
          </a:custGeom>
          <a:solidFill>
            <a:srgbClr val="F9C041"/>
          </a:solidFill>
          <a:ln>
            <a:noFill/>
          </a:ln>
        </p:spPr>
      </p:sp>
      <p:sp>
        <p:nvSpPr>
          <p:cNvPr id="780" name="Google Shape;780;g1421ab0be77_0_30"/>
          <p:cNvSpPr txBox="1"/>
          <p:nvPr/>
        </p:nvSpPr>
        <p:spPr>
          <a:xfrm>
            <a:off x="3340493" y="4205911"/>
            <a:ext cx="11607000" cy="1327500"/>
          </a:xfrm>
          <a:prstGeom prst="rect">
            <a:avLst/>
          </a:prstGeom>
          <a:noFill/>
          <a:ln>
            <a:noFill/>
          </a:ln>
        </p:spPr>
        <p:txBody>
          <a:bodyPr anchorCtr="0" anchor="t" bIns="0" lIns="0" spcFirstLastPara="1" rIns="0" wrap="square" tIns="0">
            <a:spAutoFit/>
          </a:bodyPr>
          <a:lstStyle/>
          <a:p>
            <a:pPr indent="0" lvl="0" marL="0" marR="0" rtl="0" algn="ctr">
              <a:lnSpc>
                <a:spcPct val="108998"/>
              </a:lnSpc>
              <a:spcBef>
                <a:spcPts val="0"/>
              </a:spcBef>
              <a:spcAft>
                <a:spcPts val="0"/>
              </a:spcAft>
              <a:buClr>
                <a:srgbClr val="000000"/>
              </a:buClr>
              <a:buSzPts val="8624"/>
              <a:buFont typeface="Arial"/>
              <a:buNone/>
            </a:pPr>
            <a:r>
              <a:rPr b="0" i="0" lang="en-US" sz="8624" u="none" cap="none" strike="noStrike">
                <a:solidFill>
                  <a:srgbClr val="FFFFFF"/>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781" name="Google Shape;781;g1421ab0be77_0_30"/>
          <p:cNvSpPr/>
          <p:nvPr/>
        </p:nvSpPr>
        <p:spPr>
          <a:xfrm>
            <a:off x="17423566" y="3759863"/>
            <a:ext cx="864054" cy="2766055"/>
          </a:xfrm>
          <a:custGeom>
            <a:rect b="b" l="l" r="r" t="t"/>
            <a:pathLst>
              <a:path extrusionOk="0" h="1009509" w="315348">
                <a:moveTo>
                  <a:pt x="0" y="0"/>
                </a:moveTo>
                <a:lnTo>
                  <a:pt x="315348" y="0"/>
                </a:lnTo>
                <a:lnTo>
                  <a:pt x="315348" y="1009509"/>
                </a:lnTo>
                <a:lnTo>
                  <a:pt x="0" y="1009509"/>
                </a:lnTo>
                <a:close/>
              </a:path>
            </a:pathLst>
          </a:custGeom>
          <a:solidFill>
            <a:srgbClr val="FCBF01"/>
          </a:solidFill>
          <a:ln>
            <a:noFill/>
          </a:ln>
        </p:spPr>
      </p:sp>
      <p:sp>
        <p:nvSpPr>
          <p:cNvPr id="782" name="Google Shape;782;g1421ab0be77_0_30"/>
          <p:cNvSpPr/>
          <p:nvPr/>
        </p:nvSpPr>
        <p:spPr>
          <a:xfrm>
            <a:off x="0" y="3759863"/>
            <a:ext cx="864054" cy="2766055"/>
          </a:xfrm>
          <a:custGeom>
            <a:rect b="b" l="l" r="r" t="t"/>
            <a:pathLst>
              <a:path extrusionOk="0" h="1009509" w="315348">
                <a:moveTo>
                  <a:pt x="0" y="0"/>
                </a:moveTo>
                <a:lnTo>
                  <a:pt x="315348" y="0"/>
                </a:lnTo>
                <a:lnTo>
                  <a:pt x="315348" y="1009509"/>
                </a:lnTo>
                <a:lnTo>
                  <a:pt x="0" y="1009509"/>
                </a:lnTo>
                <a:close/>
              </a:path>
            </a:pathLst>
          </a:custGeom>
          <a:solidFill>
            <a:srgbClr val="FCBF01"/>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266" name="Shape 266"/>
        <p:cNvGrpSpPr/>
        <p:nvPr/>
      </p:nvGrpSpPr>
      <p:grpSpPr>
        <a:xfrm>
          <a:off x="0" y="0"/>
          <a:ext cx="0" cy="0"/>
          <a:chOff x="0" y="0"/>
          <a:chExt cx="0" cy="0"/>
        </a:xfrm>
      </p:grpSpPr>
      <p:pic>
        <p:nvPicPr>
          <p:cNvPr id="267" name="Google Shape;267;p6"/>
          <p:cNvPicPr preferRelativeResize="0"/>
          <p:nvPr/>
        </p:nvPicPr>
        <p:blipFill rotWithShape="1">
          <a:blip r:embed="rId3">
            <a:alphaModFix/>
          </a:blip>
          <a:srcRect b="1599" l="0" r="0" t="1597"/>
          <a:stretch/>
        </p:blipFill>
        <p:spPr>
          <a:xfrm>
            <a:off x="1028700" y="2723232"/>
            <a:ext cx="8954259" cy="7067381"/>
          </a:xfrm>
          <a:prstGeom prst="rect">
            <a:avLst/>
          </a:prstGeom>
          <a:noFill/>
          <a:ln>
            <a:noFill/>
          </a:ln>
        </p:spPr>
      </p:pic>
      <p:pic>
        <p:nvPicPr>
          <p:cNvPr id="268" name="Google Shape;268;p6"/>
          <p:cNvPicPr preferRelativeResize="0"/>
          <p:nvPr/>
        </p:nvPicPr>
        <p:blipFill rotWithShape="1">
          <a:blip r:embed="rId4">
            <a:alphaModFix amt="26000"/>
          </a:blip>
          <a:srcRect b="0" l="0" r="0" t="0"/>
          <a:stretch/>
        </p:blipFill>
        <p:spPr>
          <a:xfrm flipH="1" rot="10800000">
            <a:off x="-1062719" y="-1422191"/>
            <a:ext cx="4806532" cy="4806532"/>
          </a:xfrm>
          <a:prstGeom prst="rect">
            <a:avLst/>
          </a:prstGeom>
          <a:noFill/>
          <a:ln>
            <a:noFill/>
          </a:ln>
        </p:spPr>
      </p:pic>
      <p:pic>
        <p:nvPicPr>
          <p:cNvPr id="269" name="Google Shape;269;p6"/>
          <p:cNvPicPr preferRelativeResize="0"/>
          <p:nvPr/>
        </p:nvPicPr>
        <p:blipFill rotWithShape="1">
          <a:blip r:embed="rId5">
            <a:alphaModFix/>
          </a:blip>
          <a:srcRect b="0" l="0" r="0" t="0"/>
          <a:stretch/>
        </p:blipFill>
        <p:spPr>
          <a:xfrm>
            <a:off x="12446681" y="19978"/>
            <a:ext cx="4112450" cy="4114800"/>
          </a:xfrm>
          <a:prstGeom prst="rect">
            <a:avLst/>
          </a:prstGeom>
          <a:noFill/>
          <a:ln>
            <a:noFill/>
          </a:ln>
        </p:spPr>
      </p:pic>
      <p:pic>
        <p:nvPicPr>
          <p:cNvPr id="270" name="Google Shape;270;p6"/>
          <p:cNvPicPr preferRelativeResize="0"/>
          <p:nvPr/>
        </p:nvPicPr>
        <p:blipFill rotWithShape="1">
          <a:blip r:embed="rId6">
            <a:alphaModFix/>
          </a:blip>
          <a:srcRect b="0" l="0" r="0" t="0"/>
          <a:stretch/>
        </p:blipFill>
        <p:spPr>
          <a:xfrm>
            <a:off x="12308250" y="157053"/>
            <a:ext cx="4389313" cy="3840649"/>
          </a:xfrm>
          <a:prstGeom prst="rect">
            <a:avLst/>
          </a:prstGeom>
          <a:noFill/>
          <a:ln>
            <a:noFill/>
          </a:ln>
        </p:spPr>
      </p:pic>
      <p:sp>
        <p:nvSpPr>
          <p:cNvPr id="271" name="Google Shape;271;p6"/>
          <p:cNvSpPr/>
          <p:nvPr/>
        </p:nvSpPr>
        <p:spPr>
          <a:xfrm>
            <a:off x="16559131" y="3814080"/>
            <a:ext cx="1728869" cy="2767274"/>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grpSp>
        <p:nvGrpSpPr>
          <p:cNvPr id="272" name="Google Shape;272;p6"/>
          <p:cNvGrpSpPr/>
          <p:nvPr/>
        </p:nvGrpSpPr>
        <p:grpSpPr>
          <a:xfrm>
            <a:off x="730585" y="2506241"/>
            <a:ext cx="9550489" cy="7518997"/>
            <a:chOff x="0" y="-57150"/>
            <a:chExt cx="2515355" cy="1980312"/>
          </a:xfrm>
        </p:grpSpPr>
        <p:sp>
          <p:nvSpPr>
            <p:cNvPr id="273" name="Google Shape;273;p6"/>
            <p:cNvSpPr/>
            <p:nvPr/>
          </p:nvSpPr>
          <p:spPr>
            <a:xfrm>
              <a:off x="0" y="0"/>
              <a:ext cx="2515355"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6"/>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275" name="Google Shape;275;p6"/>
          <p:cNvPicPr preferRelativeResize="0"/>
          <p:nvPr/>
        </p:nvPicPr>
        <p:blipFill rotWithShape="1">
          <a:blip r:embed="rId7">
            <a:alphaModFix/>
          </a:blip>
          <a:srcRect b="0" l="0" r="0" t="0"/>
          <a:stretch/>
        </p:blipFill>
        <p:spPr>
          <a:xfrm>
            <a:off x="10971699" y="5393331"/>
            <a:ext cx="5395756" cy="3639382"/>
          </a:xfrm>
          <a:prstGeom prst="rect">
            <a:avLst/>
          </a:prstGeom>
          <a:noFill/>
          <a:ln>
            <a:noFill/>
          </a:ln>
        </p:spPr>
      </p:pic>
      <p:sp>
        <p:nvSpPr>
          <p:cNvPr id="276" name="Google Shape;276;p6"/>
          <p:cNvSpPr txBox="1"/>
          <p:nvPr/>
        </p:nvSpPr>
        <p:spPr>
          <a:xfrm>
            <a:off x="1028700" y="2903100"/>
            <a:ext cx="8954400" cy="59121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00"/>
              <a:buFont typeface="Arial"/>
              <a:buNone/>
            </a:pPr>
            <a:r>
              <a:rPr b="1" lang="en-US" sz="2400">
                <a:latin typeface="DM Sans"/>
                <a:ea typeface="DM Sans"/>
                <a:cs typeface="DM Sans"/>
                <a:sym typeface="DM Sans"/>
              </a:rPr>
              <a:t>Analisa Bisnis</a:t>
            </a:r>
            <a:r>
              <a:rPr b="1" i="0" lang="en-US" sz="2400" u="none" cap="none" strike="noStrike">
                <a:solidFill>
                  <a:srgbClr val="000000"/>
                </a:solidFill>
                <a:latin typeface="DM Sans"/>
                <a:ea typeface="DM Sans"/>
                <a:cs typeface="DM Sans"/>
                <a:sym typeface="DM Sans"/>
              </a:rPr>
              <a:t> disini bertujuan agar membantu dalam rencana usaha </a:t>
            </a:r>
            <a:r>
              <a:rPr b="1" lang="en-US" sz="2400">
                <a:latin typeface="DM Sans"/>
                <a:ea typeface="DM Sans"/>
                <a:cs typeface="DM Sans"/>
                <a:sym typeface="DM Sans"/>
              </a:rPr>
              <a:t>berdasarkan analisa data</a:t>
            </a:r>
            <a:r>
              <a:rPr b="1" i="0" lang="en-US" sz="2400" u="none" cap="none" strike="noStrike">
                <a:solidFill>
                  <a:srgbClr val="000000"/>
                </a:solidFill>
                <a:latin typeface="DM Sans"/>
                <a:ea typeface="DM Sans"/>
                <a:cs typeface="DM Sans"/>
                <a:sym typeface="DM Sans"/>
              </a:rPr>
              <a:t>. </a:t>
            </a:r>
            <a:r>
              <a:rPr b="1" lang="en-US" sz="2400">
                <a:latin typeface="DM Sans"/>
                <a:ea typeface="DM Sans"/>
                <a:cs typeface="DM Sans"/>
                <a:sym typeface="DM Sans"/>
              </a:rPr>
              <a:t>D</a:t>
            </a:r>
            <a:r>
              <a:rPr b="1" i="0" lang="en-US" sz="2400" u="none" cap="none" strike="noStrike">
                <a:solidFill>
                  <a:srgbClr val="000000"/>
                </a:solidFill>
                <a:latin typeface="DM Sans"/>
                <a:ea typeface="DM Sans"/>
                <a:cs typeface="DM Sans"/>
                <a:sym typeface="DM Sans"/>
              </a:rPr>
              <a:t>engan </a:t>
            </a:r>
            <a:r>
              <a:rPr b="1" lang="en-US" sz="2400">
                <a:latin typeface="DM Sans"/>
                <a:ea typeface="DM Sans"/>
                <a:cs typeface="DM Sans"/>
                <a:sym typeface="DM Sans"/>
              </a:rPr>
              <a:t>harapan </a:t>
            </a:r>
            <a:r>
              <a:rPr b="1" i="0" lang="en-US" sz="2400" u="none" cap="none" strike="noStrike">
                <a:solidFill>
                  <a:srgbClr val="000000"/>
                </a:solidFill>
                <a:latin typeface="DM Sans"/>
                <a:ea typeface="DM Sans"/>
                <a:cs typeface="DM Sans"/>
                <a:sym typeface="DM Sans"/>
              </a:rPr>
              <a:t>mampu </a:t>
            </a:r>
            <a:r>
              <a:rPr b="1" lang="en-US" sz="2400">
                <a:latin typeface="DM Sans"/>
                <a:ea typeface="DM Sans"/>
                <a:cs typeface="DM Sans"/>
                <a:sym typeface="DM Sans"/>
              </a:rPr>
              <a:t>memberikan </a:t>
            </a:r>
            <a:r>
              <a:rPr b="1" i="0" lang="en-US" sz="2400" u="none" cap="none" strike="noStrike">
                <a:solidFill>
                  <a:srgbClr val="000000"/>
                </a:solidFill>
                <a:latin typeface="DM Sans"/>
                <a:ea typeface="DM Sans"/>
                <a:cs typeface="DM Sans"/>
                <a:sym typeface="DM Sans"/>
              </a:rPr>
              <a:t>informasi yang dapat berguna untuk menjadi pertimbangan dalam menyusun strategi perkembangan b</a:t>
            </a:r>
            <a:r>
              <a:rPr b="1" lang="en-US" sz="2400">
                <a:latin typeface="DM Sans"/>
                <a:ea typeface="DM Sans"/>
                <a:cs typeface="DM Sans"/>
                <a:sym typeface="DM Sans"/>
              </a:rPr>
              <a:t>isnis </a:t>
            </a:r>
            <a:r>
              <a:rPr b="1" i="0" lang="en-US" sz="2400" u="none" cap="none" strike="noStrike">
                <a:solidFill>
                  <a:srgbClr val="000000"/>
                </a:solidFill>
                <a:latin typeface="DM Sans"/>
                <a:ea typeface="DM Sans"/>
                <a:cs typeface="DM Sans"/>
                <a:sym typeface="DM Sans"/>
              </a:rPr>
              <a:t>dengan </a:t>
            </a:r>
            <a:r>
              <a:rPr b="1" lang="en-US" sz="2400">
                <a:latin typeface="DM Sans"/>
                <a:ea typeface="DM Sans"/>
                <a:cs typeface="DM Sans"/>
                <a:sym typeface="DM Sans"/>
              </a:rPr>
              <a:t>tujuan </a:t>
            </a:r>
            <a:r>
              <a:rPr b="1" i="0" lang="en-US" sz="2400" u="none" cap="none" strike="noStrike">
                <a:solidFill>
                  <a:srgbClr val="000000"/>
                </a:solidFill>
                <a:latin typeface="DM Sans"/>
                <a:ea typeface="DM Sans"/>
                <a:cs typeface="DM Sans"/>
                <a:sym typeface="DM Sans"/>
              </a:rPr>
              <a:t>yang dibuat berdasarkan data (</a:t>
            </a:r>
            <a:r>
              <a:rPr b="1" i="1" lang="en-US" sz="2400" u="none" cap="none" strike="noStrike">
                <a:solidFill>
                  <a:srgbClr val="000000"/>
                </a:solidFill>
                <a:latin typeface="DM Sans"/>
                <a:ea typeface="DM Sans"/>
                <a:cs typeface="DM Sans"/>
                <a:sym typeface="DM Sans"/>
              </a:rPr>
              <a:t>data driven)</a:t>
            </a:r>
            <a:r>
              <a:rPr b="1" i="0" lang="en-US" sz="2400" u="none" cap="none" strike="noStrike">
                <a:solidFill>
                  <a:srgbClr val="000000"/>
                </a:solidFill>
                <a:latin typeface="DM Sans"/>
                <a:ea typeface="DM Sans"/>
                <a:cs typeface="DM Sans"/>
                <a:sym typeface="DM Sans"/>
              </a:rPr>
              <a:t>.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DM Sans"/>
              <a:ea typeface="DM Sans"/>
              <a:cs typeface="DM Sans"/>
              <a:sym typeface="DM Sans"/>
            </a:endParaRPr>
          </a:p>
          <a:p>
            <a:pPr indent="0" lvl="0" marL="0" marR="0" rtl="0" algn="l">
              <a:lnSpc>
                <a:spcPct val="140036"/>
              </a:lnSpc>
              <a:spcBef>
                <a:spcPts val="0"/>
              </a:spcBef>
              <a:spcAft>
                <a:spcPts val="0"/>
              </a:spcAft>
              <a:buClr>
                <a:srgbClr val="000000"/>
              </a:buClr>
              <a:buSzPts val="2400"/>
              <a:buFont typeface="Arial"/>
              <a:buNone/>
            </a:pPr>
            <a:r>
              <a:rPr b="1" i="0" lang="en-US" sz="2400" u="none" cap="none" strike="noStrike">
                <a:solidFill>
                  <a:srgbClr val="000000"/>
                </a:solidFill>
                <a:latin typeface="DM Sans"/>
                <a:ea typeface="DM Sans"/>
                <a:cs typeface="DM Sans"/>
                <a:sym typeface="DM Sans"/>
              </a:rPr>
              <a:t>Dengan </a:t>
            </a:r>
            <a:r>
              <a:rPr b="1" i="1" lang="en-US" sz="2400" u="none" cap="none" strike="noStrike">
                <a:solidFill>
                  <a:srgbClr val="000000"/>
                </a:solidFill>
                <a:latin typeface="DM Sans"/>
                <a:ea typeface="DM Sans"/>
                <a:cs typeface="DM Sans"/>
                <a:sym typeface="DM Sans"/>
              </a:rPr>
              <a:t>dataset </a:t>
            </a:r>
            <a:r>
              <a:rPr b="1" i="0" lang="en-US" sz="2400" u="none" cap="none" strike="noStrike">
                <a:solidFill>
                  <a:srgbClr val="000000"/>
                </a:solidFill>
                <a:latin typeface="DM Sans"/>
                <a:ea typeface="DM Sans"/>
                <a:cs typeface="DM Sans"/>
                <a:sym typeface="DM Sans"/>
              </a:rPr>
              <a:t>yang berupa </a:t>
            </a:r>
            <a:r>
              <a:rPr b="1" i="1" lang="en-US" sz="2400" u="none" cap="none" strike="noStrike">
                <a:solidFill>
                  <a:srgbClr val="000000"/>
                </a:solidFill>
                <a:latin typeface="DM Sans"/>
                <a:ea typeface="DM Sans"/>
                <a:cs typeface="DM Sans"/>
                <a:sym typeface="DM Sans"/>
              </a:rPr>
              <a:t>detail transaction,</a:t>
            </a:r>
            <a:r>
              <a:rPr b="1" i="0" lang="en-US" sz="2400" u="none" cap="none" strike="noStrike">
                <a:solidFill>
                  <a:srgbClr val="000000"/>
                </a:solidFill>
                <a:latin typeface="DM Sans"/>
                <a:ea typeface="DM Sans"/>
                <a:cs typeface="DM Sans"/>
                <a:sym typeface="DM Sans"/>
              </a:rPr>
              <a:t> diharapkan dapat mengidentifikasi </a:t>
            </a:r>
            <a:r>
              <a:rPr b="1" i="1" lang="en-US" sz="2400" u="none" cap="none" strike="noStrike">
                <a:solidFill>
                  <a:srgbClr val="000000"/>
                </a:solidFill>
                <a:latin typeface="DM Sans"/>
                <a:ea typeface="DM Sans"/>
                <a:cs typeface="DM Sans"/>
                <a:sym typeface="DM Sans"/>
              </a:rPr>
              <a:t>behaviour </a:t>
            </a:r>
            <a:r>
              <a:rPr b="1" i="0" lang="en-US" sz="2400" u="none" cap="none" strike="noStrike">
                <a:solidFill>
                  <a:srgbClr val="000000"/>
                </a:solidFill>
                <a:latin typeface="DM Sans"/>
                <a:ea typeface="DM Sans"/>
                <a:cs typeface="DM Sans"/>
                <a:sym typeface="DM Sans"/>
              </a:rPr>
              <a:t>dari </a:t>
            </a:r>
            <a:r>
              <a:rPr b="1" i="1" lang="en-US" sz="2400" u="none" cap="none" strike="noStrike">
                <a:solidFill>
                  <a:srgbClr val="000000"/>
                </a:solidFill>
                <a:latin typeface="DM Sans"/>
                <a:ea typeface="DM Sans"/>
                <a:cs typeface="DM Sans"/>
                <a:sym typeface="DM Sans"/>
              </a:rPr>
              <a:t>transaction customer</a:t>
            </a:r>
            <a:r>
              <a:rPr b="1" i="0" lang="en-US" sz="2400" u="none" cap="none" strike="noStrike">
                <a:solidFill>
                  <a:srgbClr val="000000"/>
                </a:solidFill>
                <a:latin typeface="DM Sans"/>
                <a:ea typeface="DM Sans"/>
                <a:cs typeface="DM Sans"/>
                <a:sym typeface="DM Sans"/>
              </a:rPr>
              <a:t> </a:t>
            </a:r>
            <a:r>
              <a:rPr b="1" i="1" lang="en-US" sz="2400" u="none" cap="none" strike="noStrike">
                <a:solidFill>
                  <a:srgbClr val="000000"/>
                </a:solidFill>
                <a:latin typeface="DM Sans"/>
                <a:ea typeface="DM Sans"/>
                <a:cs typeface="DM Sans"/>
                <a:sym typeface="DM Sans"/>
              </a:rPr>
              <a:t>traffic </a:t>
            </a:r>
            <a:r>
              <a:rPr b="1" i="0" lang="en-US" sz="2400" u="none" cap="none" strike="noStrike">
                <a:solidFill>
                  <a:srgbClr val="000000"/>
                </a:solidFill>
                <a:latin typeface="DM Sans"/>
                <a:ea typeface="DM Sans"/>
                <a:cs typeface="DM Sans"/>
                <a:sym typeface="DM Sans"/>
              </a:rPr>
              <a:t>yang terjadi selama penjualan. </a:t>
            </a:r>
            <a:r>
              <a:rPr b="1" lang="en-US" sz="2400">
                <a:latin typeface="DM Sans"/>
                <a:ea typeface="DM Sans"/>
                <a:cs typeface="DM Sans"/>
                <a:sym typeface="DM Sans"/>
              </a:rPr>
              <a:t>S</a:t>
            </a:r>
            <a:r>
              <a:rPr b="1" i="0" lang="en-US" sz="2400" u="none" cap="none" strike="noStrike">
                <a:solidFill>
                  <a:srgbClr val="000000"/>
                </a:solidFill>
                <a:latin typeface="DM Sans"/>
                <a:ea typeface="DM Sans"/>
                <a:cs typeface="DM Sans"/>
                <a:sym typeface="DM Sans"/>
              </a:rPr>
              <a:t>ehingga dari </a:t>
            </a:r>
            <a:r>
              <a:rPr b="1" i="1" lang="en-US" sz="2400" u="none" cap="none" strike="noStrike">
                <a:solidFill>
                  <a:srgbClr val="000000"/>
                </a:solidFill>
                <a:latin typeface="DM Sans"/>
                <a:ea typeface="DM Sans"/>
                <a:cs typeface="DM Sans"/>
                <a:sym typeface="DM Sans"/>
              </a:rPr>
              <a:t>insight </a:t>
            </a:r>
            <a:r>
              <a:rPr b="1" i="0" lang="en-US" sz="2400" u="none" cap="none" strike="noStrike">
                <a:solidFill>
                  <a:srgbClr val="000000"/>
                </a:solidFill>
                <a:latin typeface="DM Sans"/>
                <a:ea typeface="DM Sans"/>
                <a:cs typeface="DM Sans"/>
                <a:sym typeface="DM Sans"/>
              </a:rPr>
              <a:t>itu diubah menjadi informasi yang bernilai untuk membantu </a:t>
            </a:r>
            <a:r>
              <a:rPr b="1" i="1" lang="en-US" sz="2400" u="none" cap="none" strike="noStrike">
                <a:solidFill>
                  <a:srgbClr val="000000"/>
                </a:solidFill>
                <a:latin typeface="DM Sans"/>
                <a:ea typeface="DM Sans"/>
                <a:cs typeface="DM Sans"/>
                <a:sym typeface="DM Sans"/>
              </a:rPr>
              <a:t>decision making</a:t>
            </a:r>
            <a:endParaRPr b="0" i="1" sz="2400" u="none" cap="none" strike="noStrike">
              <a:solidFill>
                <a:srgbClr val="000000"/>
              </a:solidFill>
              <a:latin typeface="Arial"/>
              <a:ea typeface="Arial"/>
              <a:cs typeface="Arial"/>
              <a:sym typeface="Arial"/>
            </a:endParaRPr>
          </a:p>
        </p:txBody>
      </p:sp>
      <p:sp>
        <p:nvSpPr>
          <p:cNvPr id="277" name="Google Shape;277;p6"/>
          <p:cNvSpPr txBox="1"/>
          <p:nvPr/>
        </p:nvSpPr>
        <p:spPr>
          <a:xfrm>
            <a:off x="3275072" y="541682"/>
            <a:ext cx="8115300" cy="8787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5150"/>
              <a:buFont typeface="Arial"/>
              <a:buNone/>
            </a:pPr>
            <a:r>
              <a:rPr b="0" i="0" lang="en-US" sz="5150" u="none" cap="none" strike="noStrike">
                <a:solidFill>
                  <a:srgbClr val="F1C024"/>
                </a:solidFill>
                <a:latin typeface="Arial"/>
                <a:ea typeface="Arial"/>
                <a:cs typeface="Arial"/>
                <a:sym typeface="Arial"/>
              </a:rPr>
              <a:t>Background Ideas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281" name="Shape 281"/>
        <p:cNvGrpSpPr/>
        <p:nvPr/>
      </p:nvGrpSpPr>
      <p:grpSpPr>
        <a:xfrm>
          <a:off x="0" y="0"/>
          <a:ext cx="0" cy="0"/>
          <a:chOff x="0" y="0"/>
          <a:chExt cx="0" cy="0"/>
        </a:xfrm>
      </p:grpSpPr>
      <p:pic>
        <p:nvPicPr>
          <p:cNvPr id="282" name="Google Shape;282;p7"/>
          <p:cNvPicPr preferRelativeResize="0"/>
          <p:nvPr/>
        </p:nvPicPr>
        <p:blipFill rotWithShape="1">
          <a:blip r:embed="rId3">
            <a:alphaModFix amt="26000"/>
          </a:blip>
          <a:srcRect b="0" l="0" r="0" t="0"/>
          <a:stretch/>
        </p:blipFill>
        <p:spPr>
          <a:xfrm flipH="1" rot="10800000">
            <a:off x="-1062719" y="-1422191"/>
            <a:ext cx="4806532" cy="4806532"/>
          </a:xfrm>
          <a:prstGeom prst="rect">
            <a:avLst/>
          </a:prstGeom>
          <a:noFill/>
          <a:ln>
            <a:noFill/>
          </a:ln>
        </p:spPr>
      </p:pic>
      <p:pic>
        <p:nvPicPr>
          <p:cNvPr id="283" name="Google Shape;283;p7"/>
          <p:cNvPicPr preferRelativeResize="0"/>
          <p:nvPr/>
        </p:nvPicPr>
        <p:blipFill rotWithShape="1">
          <a:blip r:embed="rId4">
            <a:alphaModFix/>
          </a:blip>
          <a:srcRect b="0" l="0" r="0" t="0"/>
          <a:stretch/>
        </p:blipFill>
        <p:spPr>
          <a:xfrm>
            <a:off x="12446681" y="19978"/>
            <a:ext cx="4112450" cy="4114800"/>
          </a:xfrm>
          <a:prstGeom prst="rect">
            <a:avLst/>
          </a:prstGeom>
          <a:noFill/>
          <a:ln>
            <a:noFill/>
          </a:ln>
        </p:spPr>
      </p:pic>
      <p:pic>
        <p:nvPicPr>
          <p:cNvPr id="284" name="Google Shape;284;p7"/>
          <p:cNvPicPr preferRelativeResize="0"/>
          <p:nvPr/>
        </p:nvPicPr>
        <p:blipFill rotWithShape="1">
          <a:blip r:embed="rId5">
            <a:alphaModFix/>
          </a:blip>
          <a:srcRect b="0" l="0" r="0" t="0"/>
          <a:stretch/>
        </p:blipFill>
        <p:spPr>
          <a:xfrm>
            <a:off x="12308250" y="157053"/>
            <a:ext cx="4389313" cy="3840649"/>
          </a:xfrm>
          <a:prstGeom prst="rect">
            <a:avLst/>
          </a:prstGeom>
          <a:noFill/>
          <a:ln>
            <a:noFill/>
          </a:ln>
        </p:spPr>
      </p:pic>
      <p:sp>
        <p:nvSpPr>
          <p:cNvPr id="285" name="Google Shape;285;p7"/>
          <p:cNvSpPr/>
          <p:nvPr/>
        </p:nvSpPr>
        <p:spPr>
          <a:xfrm>
            <a:off x="16559131" y="3814080"/>
            <a:ext cx="1728869" cy="2767274"/>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grpSp>
        <p:nvGrpSpPr>
          <p:cNvPr id="286" name="Google Shape;286;p7"/>
          <p:cNvGrpSpPr/>
          <p:nvPr/>
        </p:nvGrpSpPr>
        <p:grpSpPr>
          <a:xfrm>
            <a:off x="730575" y="2506249"/>
            <a:ext cx="9573441" cy="7519047"/>
            <a:chOff x="0" y="-57150"/>
            <a:chExt cx="2515355" cy="1980312"/>
          </a:xfrm>
        </p:grpSpPr>
        <p:sp>
          <p:nvSpPr>
            <p:cNvPr id="287" name="Google Shape;287;p7"/>
            <p:cNvSpPr/>
            <p:nvPr/>
          </p:nvSpPr>
          <p:spPr>
            <a:xfrm>
              <a:off x="0" y="0"/>
              <a:ext cx="2515355" cy="1923162"/>
            </a:xfrm>
            <a:custGeom>
              <a:rect b="b" l="l" r="r" t="t"/>
              <a:pathLst>
                <a:path extrusionOk="0" h="1923162" w="2515355">
                  <a:moveTo>
                    <a:pt x="41342" y="0"/>
                  </a:moveTo>
                  <a:lnTo>
                    <a:pt x="2474013" y="0"/>
                  </a:lnTo>
                  <a:cubicBezTo>
                    <a:pt x="2484978" y="0"/>
                    <a:pt x="2495493" y="4356"/>
                    <a:pt x="2503246" y="12109"/>
                  </a:cubicBezTo>
                  <a:cubicBezTo>
                    <a:pt x="2510999" y="19862"/>
                    <a:pt x="2515355" y="30378"/>
                    <a:pt x="2515355" y="41342"/>
                  </a:cubicBezTo>
                  <a:lnTo>
                    <a:pt x="2515355" y="1881820"/>
                  </a:lnTo>
                  <a:cubicBezTo>
                    <a:pt x="2515355" y="1892784"/>
                    <a:pt x="2510999" y="1903300"/>
                    <a:pt x="2503246" y="1911053"/>
                  </a:cubicBezTo>
                  <a:cubicBezTo>
                    <a:pt x="2495493" y="1918806"/>
                    <a:pt x="2484978" y="1923162"/>
                    <a:pt x="2474013" y="1923162"/>
                  </a:cubicBezTo>
                  <a:lnTo>
                    <a:pt x="41342" y="1923162"/>
                  </a:lnTo>
                  <a:cubicBezTo>
                    <a:pt x="18510" y="1923162"/>
                    <a:pt x="0" y="1904653"/>
                    <a:pt x="0" y="1881820"/>
                  </a:cubicBezTo>
                  <a:lnTo>
                    <a:pt x="0" y="41342"/>
                  </a:lnTo>
                  <a:cubicBezTo>
                    <a:pt x="0" y="30378"/>
                    <a:pt x="4356" y="19862"/>
                    <a:pt x="12109" y="12109"/>
                  </a:cubicBezTo>
                  <a:cubicBezTo>
                    <a:pt x="19862" y="4356"/>
                    <a:pt x="30378" y="0"/>
                    <a:pt x="41342" y="0"/>
                  </a:cubicBezTo>
                  <a:close/>
                </a:path>
              </a:pathLst>
            </a:custGeom>
            <a:solidFill>
              <a:srgbClr val="F9C0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txBox="1"/>
            <p:nvPr/>
          </p:nvSpPr>
          <p:spPr>
            <a:xfrm>
              <a:off x="0" y="-57150"/>
              <a:ext cx="812800" cy="869950"/>
            </a:xfrm>
            <a:prstGeom prst="rect">
              <a:avLst/>
            </a:prstGeom>
            <a:noFill/>
            <a:ln>
              <a:noFill/>
            </a:ln>
          </p:spPr>
          <p:txBody>
            <a:bodyPr anchorCtr="0" anchor="ctr" bIns="50800" lIns="50800" spcFirstLastPara="1" rIns="50800" wrap="square" tIns="50800">
              <a:noAutofit/>
            </a:bodyPr>
            <a:lstStyle/>
            <a:p>
              <a:pPr indent="0" lvl="0" marL="0" marR="0" rtl="0" algn="ctr">
                <a:lnSpc>
                  <a:spcPct val="1945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89" name="Google Shape;289;p7"/>
          <p:cNvSpPr txBox="1"/>
          <p:nvPr/>
        </p:nvSpPr>
        <p:spPr>
          <a:xfrm>
            <a:off x="3275072" y="541682"/>
            <a:ext cx="8115300" cy="87878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5150"/>
              <a:buFont typeface="Arial"/>
              <a:buNone/>
            </a:pPr>
            <a:r>
              <a:rPr b="0" i="0" lang="en-US" sz="5150" u="none" cap="none" strike="noStrike">
                <a:solidFill>
                  <a:srgbClr val="F1C024"/>
                </a:solidFill>
                <a:latin typeface="Arial"/>
                <a:ea typeface="Arial"/>
                <a:cs typeface="Arial"/>
                <a:sym typeface="Arial"/>
              </a:rPr>
              <a:t>Background Ideas</a:t>
            </a:r>
            <a:endParaRPr b="0" i="0" sz="1400" u="none" cap="none" strike="noStrike">
              <a:solidFill>
                <a:srgbClr val="000000"/>
              </a:solidFill>
              <a:latin typeface="Arial"/>
              <a:ea typeface="Arial"/>
              <a:cs typeface="Arial"/>
              <a:sym typeface="Arial"/>
            </a:endParaRPr>
          </a:p>
        </p:txBody>
      </p:sp>
      <p:pic>
        <p:nvPicPr>
          <p:cNvPr id="290" name="Google Shape;290;p7"/>
          <p:cNvPicPr preferRelativeResize="0"/>
          <p:nvPr/>
        </p:nvPicPr>
        <p:blipFill rotWithShape="1">
          <a:blip r:embed="rId6">
            <a:alphaModFix/>
          </a:blip>
          <a:srcRect b="0" l="0" r="0" t="0"/>
          <a:stretch/>
        </p:blipFill>
        <p:spPr>
          <a:xfrm>
            <a:off x="11390372" y="4910866"/>
            <a:ext cx="5006947" cy="4114800"/>
          </a:xfrm>
          <a:prstGeom prst="rect">
            <a:avLst/>
          </a:prstGeom>
          <a:noFill/>
          <a:ln>
            <a:noFill/>
          </a:ln>
        </p:spPr>
      </p:pic>
      <p:sp>
        <p:nvSpPr>
          <p:cNvPr id="291" name="Google Shape;291;p7"/>
          <p:cNvSpPr txBox="1"/>
          <p:nvPr/>
        </p:nvSpPr>
        <p:spPr>
          <a:xfrm>
            <a:off x="886300" y="3165375"/>
            <a:ext cx="9239100" cy="3479400"/>
          </a:xfrm>
          <a:prstGeom prst="rect">
            <a:avLst/>
          </a:prstGeom>
          <a:noFill/>
          <a:ln>
            <a:noFill/>
          </a:ln>
        </p:spPr>
        <p:txBody>
          <a:bodyPr anchorCtr="0" anchor="t" bIns="0" lIns="0" spcFirstLastPara="1" rIns="0" wrap="square" tIns="0">
            <a:spAutoFit/>
          </a:bodyPr>
          <a:lstStyle/>
          <a:p>
            <a:pPr indent="0" lvl="0" marL="0" marR="0" rtl="0" algn="l">
              <a:lnSpc>
                <a:spcPct val="140036"/>
              </a:lnSpc>
              <a:spcBef>
                <a:spcPts val="0"/>
              </a:spcBef>
              <a:spcAft>
                <a:spcPts val="0"/>
              </a:spcAft>
              <a:buClr>
                <a:srgbClr val="000000"/>
              </a:buClr>
              <a:buSzPts val="2425"/>
              <a:buFont typeface="Arial"/>
              <a:buNone/>
            </a:pPr>
            <a:r>
              <a:rPr b="1" i="0" lang="en-US" sz="2825" u="none" cap="none" strike="noStrike">
                <a:solidFill>
                  <a:srgbClr val="000000"/>
                </a:solidFill>
                <a:latin typeface="DM Sans"/>
                <a:ea typeface="DM Sans"/>
                <a:cs typeface="DM Sans"/>
                <a:sym typeface="DM Sans"/>
              </a:rPr>
              <a:t>Dengan tujuan untuk meningkatkan </a:t>
            </a:r>
            <a:r>
              <a:rPr b="1" lang="en-US" sz="2825">
                <a:latin typeface="DM Sans"/>
                <a:ea typeface="DM Sans"/>
                <a:cs typeface="DM Sans"/>
                <a:sym typeface="DM Sans"/>
              </a:rPr>
              <a:t>performa bisnis</a:t>
            </a:r>
            <a:r>
              <a:rPr b="1" i="0" lang="en-US" sz="2825" u="none" cap="none" strike="noStrike">
                <a:solidFill>
                  <a:srgbClr val="000000"/>
                </a:solidFill>
                <a:latin typeface="DM Sans"/>
                <a:ea typeface="DM Sans"/>
                <a:cs typeface="DM Sans"/>
                <a:sym typeface="DM Sans"/>
              </a:rPr>
              <a:t>, penyusunan strategi marketing untuk mendapatkan </a:t>
            </a:r>
            <a:r>
              <a:rPr b="1" i="1" lang="en-US" sz="2825" u="none" cap="none" strike="noStrike">
                <a:solidFill>
                  <a:srgbClr val="000000"/>
                </a:solidFill>
                <a:latin typeface="DM Sans"/>
                <a:ea typeface="DM Sans"/>
                <a:cs typeface="DM Sans"/>
                <a:sym typeface="DM Sans"/>
              </a:rPr>
              <a:t>engagement customer,</a:t>
            </a:r>
            <a:r>
              <a:rPr b="1" i="0" lang="en-US" sz="2825" u="none" cap="none" strike="noStrike">
                <a:solidFill>
                  <a:srgbClr val="000000"/>
                </a:solidFill>
                <a:latin typeface="DM Sans"/>
                <a:ea typeface="DM Sans"/>
                <a:cs typeface="DM Sans"/>
                <a:sym typeface="DM Sans"/>
              </a:rPr>
              <a:t> meningkatkan </a:t>
            </a:r>
            <a:r>
              <a:rPr b="1" i="1" lang="en-US" sz="2825" u="none" cap="none" strike="noStrike">
                <a:solidFill>
                  <a:srgbClr val="000000"/>
                </a:solidFill>
                <a:latin typeface="DM Sans"/>
                <a:ea typeface="DM Sans"/>
                <a:cs typeface="DM Sans"/>
                <a:sym typeface="DM Sans"/>
              </a:rPr>
              <a:t>traffic </a:t>
            </a:r>
            <a:r>
              <a:rPr b="1" i="0" lang="en-US" sz="2825" u="none" cap="none" strike="noStrike">
                <a:solidFill>
                  <a:srgbClr val="000000"/>
                </a:solidFill>
                <a:latin typeface="DM Sans"/>
                <a:ea typeface="DM Sans"/>
                <a:cs typeface="DM Sans"/>
                <a:sym typeface="DM Sans"/>
              </a:rPr>
              <a:t>penjualan dan </a:t>
            </a:r>
            <a:r>
              <a:rPr b="1" i="1" lang="en-US" sz="2825" u="none" cap="none" strike="noStrike">
                <a:solidFill>
                  <a:srgbClr val="000000"/>
                </a:solidFill>
                <a:latin typeface="DM Sans"/>
                <a:ea typeface="DM Sans"/>
                <a:cs typeface="DM Sans"/>
                <a:sym typeface="DM Sans"/>
              </a:rPr>
              <a:t>revenue</a:t>
            </a:r>
            <a:r>
              <a:rPr b="1" i="0" lang="en-US" sz="2825" u="none" cap="none" strike="noStrike">
                <a:solidFill>
                  <a:srgbClr val="000000"/>
                </a:solidFill>
                <a:latin typeface="DM Sans"/>
                <a:ea typeface="DM Sans"/>
                <a:cs typeface="DM Sans"/>
                <a:sym typeface="DM Sans"/>
              </a:rPr>
              <a:t>. </a:t>
            </a:r>
            <a:r>
              <a:rPr b="1" lang="en-US" sz="2825">
                <a:latin typeface="DM Sans"/>
                <a:ea typeface="DM Sans"/>
                <a:cs typeface="DM Sans"/>
                <a:sym typeface="DM Sans"/>
              </a:rPr>
              <a:t>S</a:t>
            </a:r>
            <a:r>
              <a:rPr b="1" i="0" lang="en-US" sz="2825" u="none" cap="none" strike="noStrike">
                <a:solidFill>
                  <a:srgbClr val="000000"/>
                </a:solidFill>
                <a:latin typeface="DM Sans"/>
                <a:ea typeface="DM Sans"/>
                <a:cs typeface="DM Sans"/>
                <a:sym typeface="DM Sans"/>
              </a:rPr>
              <a:t>alah satu strategi tersebut adalah dengan membuat </a:t>
            </a:r>
            <a:r>
              <a:rPr b="1" i="1" lang="en-US" sz="2825" u="none" cap="none" strike="noStrike">
                <a:solidFill>
                  <a:srgbClr val="000000"/>
                </a:solidFill>
                <a:latin typeface="DM Sans"/>
                <a:ea typeface="DM Sans"/>
                <a:cs typeface="DM Sans"/>
                <a:sym typeface="DM Sans"/>
              </a:rPr>
              <a:t>promotion campaign</a:t>
            </a:r>
            <a:r>
              <a:rPr b="1" i="0" lang="en-US" sz="2825" u="none" cap="none" strike="noStrike">
                <a:solidFill>
                  <a:srgbClr val="000000"/>
                </a:solidFill>
                <a:latin typeface="DM Sans"/>
                <a:ea typeface="DM Sans"/>
                <a:cs typeface="DM Sans"/>
                <a:sym typeface="DM Sans"/>
              </a:rPr>
              <a:t> yang menarik dan tepat guna.</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295" name="Shape 295"/>
        <p:cNvGrpSpPr/>
        <p:nvPr/>
      </p:nvGrpSpPr>
      <p:grpSpPr>
        <a:xfrm>
          <a:off x="0" y="0"/>
          <a:ext cx="0" cy="0"/>
          <a:chOff x="0" y="0"/>
          <a:chExt cx="0" cy="0"/>
        </a:xfrm>
      </p:grpSpPr>
      <p:sp>
        <p:nvSpPr>
          <p:cNvPr id="296" name="Google Shape;296;p8"/>
          <p:cNvSpPr/>
          <p:nvPr/>
        </p:nvSpPr>
        <p:spPr>
          <a:xfrm>
            <a:off x="14433229" y="0"/>
            <a:ext cx="4820340" cy="10287000"/>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pic>
        <p:nvPicPr>
          <p:cNvPr id="297" name="Google Shape;297;p8"/>
          <p:cNvPicPr preferRelativeResize="0"/>
          <p:nvPr/>
        </p:nvPicPr>
        <p:blipFill rotWithShape="1">
          <a:blip r:embed="rId3">
            <a:alphaModFix/>
          </a:blip>
          <a:srcRect b="0" l="0" r="482" t="0"/>
          <a:stretch/>
        </p:blipFill>
        <p:spPr>
          <a:xfrm>
            <a:off x="-1687278" y="301839"/>
            <a:ext cx="16746649" cy="88121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301" name="Shape 301"/>
        <p:cNvGrpSpPr/>
        <p:nvPr/>
      </p:nvGrpSpPr>
      <p:grpSpPr>
        <a:xfrm>
          <a:off x="0" y="0"/>
          <a:ext cx="0" cy="0"/>
          <a:chOff x="0" y="0"/>
          <a:chExt cx="0" cy="0"/>
        </a:xfrm>
      </p:grpSpPr>
      <p:sp>
        <p:nvSpPr>
          <p:cNvPr id="302" name="Google Shape;302;p9"/>
          <p:cNvSpPr/>
          <p:nvPr/>
        </p:nvSpPr>
        <p:spPr>
          <a:xfrm>
            <a:off x="14266575" y="0"/>
            <a:ext cx="4022242" cy="10287159"/>
          </a:xfrm>
          <a:custGeom>
            <a:rect b="b" l="l" r="r" t="t"/>
            <a:pathLst>
              <a:path extrusionOk="0" h="1913890" w="896821">
                <a:moveTo>
                  <a:pt x="0" y="0"/>
                </a:moveTo>
                <a:lnTo>
                  <a:pt x="896821" y="0"/>
                </a:lnTo>
                <a:lnTo>
                  <a:pt x="896821" y="1913890"/>
                </a:lnTo>
                <a:lnTo>
                  <a:pt x="0" y="1913890"/>
                </a:lnTo>
                <a:close/>
              </a:path>
            </a:pathLst>
          </a:custGeom>
          <a:solidFill>
            <a:srgbClr val="F1C024"/>
          </a:solidFill>
          <a:ln>
            <a:noFill/>
          </a:ln>
        </p:spPr>
      </p:sp>
      <p:pic>
        <p:nvPicPr>
          <p:cNvPr id="303" name="Google Shape;303;p9"/>
          <p:cNvPicPr preferRelativeResize="0"/>
          <p:nvPr/>
        </p:nvPicPr>
        <p:blipFill>
          <a:blip r:embed="rId3">
            <a:alphaModFix/>
          </a:blip>
          <a:stretch>
            <a:fillRect/>
          </a:stretch>
        </p:blipFill>
        <p:spPr>
          <a:xfrm>
            <a:off x="-1239400" y="1039400"/>
            <a:ext cx="15119149" cy="820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92E"/>
        </a:solidFill>
      </p:bgPr>
    </p:bg>
    <p:spTree>
      <p:nvGrpSpPr>
        <p:cNvPr id="307" name="Shape 307"/>
        <p:cNvGrpSpPr/>
        <p:nvPr/>
      </p:nvGrpSpPr>
      <p:grpSpPr>
        <a:xfrm>
          <a:off x="0" y="0"/>
          <a:ext cx="0" cy="0"/>
          <a:chOff x="0" y="0"/>
          <a:chExt cx="0" cy="0"/>
        </a:xfrm>
      </p:grpSpPr>
      <p:pic>
        <p:nvPicPr>
          <p:cNvPr id="308" name="Google Shape;308;p10"/>
          <p:cNvPicPr preferRelativeResize="0"/>
          <p:nvPr/>
        </p:nvPicPr>
        <p:blipFill rotWithShape="1">
          <a:blip r:embed="rId3">
            <a:alphaModFix amt="26000"/>
          </a:blip>
          <a:srcRect b="0" l="0" r="0" t="0"/>
          <a:stretch/>
        </p:blipFill>
        <p:spPr>
          <a:xfrm flipH="1" rot="10800000">
            <a:off x="-1062719" y="-1422191"/>
            <a:ext cx="3916508" cy="3916508"/>
          </a:xfrm>
          <a:prstGeom prst="rect">
            <a:avLst/>
          </a:prstGeom>
          <a:noFill/>
          <a:ln>
            <a:noFill/>
          </a:ln>
        </p:spPr>
      </p:pic>
      <p:sp>
        <p:nvSpPr>
          <p:cNvPr id="309" name="Google Shape;309;p10"/>
          <p:cNvSpPr/>
          <p:nvPr/>
        </p:nvSpPr>
        <p:spPr>
          <a:xfrm>
            <a:off x="16559131" y="3814080"/>
            <a:ext cx="1728869" cy="2767274"/>
          </a:xfrm>
          <a:custGeom>
            <a:rect b="b" l="l" r="r" t="t"/>
            <a:pathLst>
              <a:path extrusionOk="0" h="1009509" w="630696">
                <a:moveTo>
                  <a:pt x="0" y="0"/>
                </a:moveTo>
                <a:lnTo>
                  <a:pt x="630696" y="0"/>
                </a:lnTo>
                <a:lnTo>
                  <a:pt x="630696" y="1009509"/>
                </a:lnTo>
                <a:lnTo>
                  <a:pt x="0" y="1009509"/>
                </a:lnTo>
                <a:close/>
              </a:path>
            </a:pathLst>
          </a:custGeom>
          <a:solidFill>
            <a:srgbClr val="FCBF01"/>
          </a:solidFill>
          <a:ln>
            <a:noFill/>
          </a:ln>
        </p:spPr>
      </p:sp>
      <p:pic>
        <p:nvPicPr>
          <p:cNvPr id="310" name="Google Shape;310;p10"/>
          <p:cNvPicPr preferRelativeResize="0"/>
          <p:nvPr/>
        </p:nvPicPr>
        <p:blipFill rotWithShape="1">
          <a:blip r:embed="rId4">
            <a:alphaModFix/>
          </a:blip>
          <a:srcRect b="0" l="0" r="0" t="0"/>
          <a:stretch/>
        </p:blipFill>
        <p:spPr>
          <a:xfrm>
            <a:off x="1028700" y="835483"/>
            <a:ext cx="16230600" cy="8439912"/>
          </a:xfrm>
          <a:prstGeom prst="rect">
            <a:avLst/>
          </a:prstGeom>
          <a:noFill/>
          <a:ln>
            <a:noFill/>
          </a:ln>
        </p:spPr>
      </p:pic>
      <p:grpSp>
        <p:nvGrpSpPr>
          <p:cNvPr id="311" name="Google Shape;311;p10"/>
          <p:cNvGrpSpPr/>
          <p:nvPr/>
        </p:nvGrpSpPr>
        <p:grpSpPr>
          <a:xfrm>
            <a:off x="7874561" y="819335"/>
            <a:ext cx="3086100" cy="3194600"/>
            <a:chOff x="0" y="-28575"/>
            <a:chExt cx="812800" cy="841375"/>
          </a:xfrm>
        </p:grpSpPr>
        <p:sp>
          <p:nvSpPr>
            <p:cNvPr id="312" name="Google Shape;312;p10"/>
            <p:cNvSpPr/>
            <p:nvPr/>
          </p:nvSpPr>
          <p:spPr>
            <a:xfrm>
              <a:off x="0" y="0"/>
              <a:ext cx="812800" cy="352205"/>
            </a:xfrm>
            <a:custGeom>
              <a:rect b="b" l="l" r="r" t="t"/>
              <a:pathLst>
                <a:path extrusionOk="0" h="352205" w="812800">
                  <a:moveTo>
                    <a:pt x="0" y="0"/>
                  </a:moveTo>
                  <a:lnTo>
                    <a:pt x="812800" y="0"/>
                  </a:lnTo>
                  <a:lnTo>
                    <a:pt x="812800" y="352205"/>
                  </a:lnTo>
                  <a:lnTo>
                    <a:pt x="0" y="352205"/>
                  </a:lnTo>
                  <a:close/>
                </a:path>
              </a:pathLst>
            </a:custGeom>
            <a:solidFill>
              <a:srgbClr val="1A192E"/>
            </a:solidFill>
            <a:ln>
              <a:noFill/>
            </a:ln>
          </p:spPr>
        </p:sp>
        <p:sp>
          <p:nvSpPr>
            <p:cNvPr id="313" name="Google Shape;313;p10"/>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555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4" name="Google Shape;314;p10"/>
          <p:cNvSpPr txBox="1"/>
          <p:nvPr/>
        </p:nvSpPr>
        <p:spPr>
          <a:xfrm>
            <a:off x="5086350" y="717685"/>
            <a:ext cx="8115300" cy="87878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5150"/>
              <a:buFont typeface="Arial"/>
              <a:buNone/>
            </a:pPr>
            <a:r>
              <a:rPr b="0" i="0" lang="en-US" sz="5150" u="none" cap="none" strike="noStrike">
                <a:solidFill>
                  <a:srgbClr val="F1C024"/>
                </a:solidFill>
                <a:latin typeface="Arial"/>
                <a:ea typeface="Arial"/>
                <a:cs typeface="Arial"/>
                <a:sym typeface="Arial"/>
              </a:rPr>
              <a:t>Variable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